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8288000" cy="10287000"/>
  <p:notesSz cx="6858000" cy="9144000"/>
  <p:embeddedFontLst>
    <p:embeddedFont>
      <p:font typeface="Antonio Bold" panose="020B0604020202020204" charset="0"/>
      <p:regular r:id="rId13"/>
    </p:embeddedFont>
    <p:embeddedFont>
      <p:font typeface="Arapey" panose="020B0604020202020204" charset="0"/>
      <p:regular r:id="rId14"/>
    </p:embeddedFont>
    <p:embeddedFont>
      <p:font typeface="Arapey Bold" panose="020B0604020202020204" charset="0"/>
      <p:regular r:id="rId15"/>
    </p:embeddedFont>
    <p:embeddedFont>
      <p:font typeface="Higuen Elegant Serif" panose="020B0604020202020204" charset="-18"/>
      <p:regular r:id="rId16"/>
    </p:embeddedFont>
    <p:embeddedFont>
      <p:font typeface="Open Sans" panose="020B0606030504020204" pitchFamily="34" charset="0"/>
      <p:regular r:id="rId17"/>
    </p:embeddedFont>
    <p:embeddedFont>
      <p:font typeface="Perpetua Titling MT" panose="02020502060505020804" pitchFamily="18" charset="0"/>
      <p:regular r:id="rId18"/>
      <p:bold r:id="rId19"/>
    </p:embeddedFont>
    <p:embeddedFont>
      <p:font typeface="Safira March" panose="020B0604020202020204" charset="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1" d="100"/>
          <a:sy n="51" d="100"/>
        </p:scale>
        <p:origin x="422" y="4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42.svg"/><Relationship Id="rId18" Type="http://schemas.openxmlformats.org/officeDocument/2006/relationships/image" Target="../media/image47.png"/><Relationship Id="rId3" Type="http://schemas.openxmlformats.org/officeDocument/2006/relationships/image" Target="../media/image4.svg"/><Relationship Id="rId7" Type="http://schemas.openxmlformats.org/officeDocument/2006/relationships/image" Target="../media/image2.svg"/><Relationship Id="rId12" Type="http://schemas.openxmlformats.org/officeDocument/2006/relationships/image" Target="../media/image41.png"/><Relationship Id="rId17" Type="http://schemas.openxmlformats.org/officeDocument/2006/relationships/image" Target="../media/image46.svg"/><Relationship Id="rId2" Type="http://schemas.openxmlformats.org/officeDocument/2006/relationships/image" Target="../media/image3.png"/><Relationship Id="rId16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11" Type="http://schemas.openxmlformats.org/officeDocument/2006/relationships/image" Target="../media/image40.svg"/><Relationship Id="rId5" Type="http://schemas.openxmlformats.org/officeDocument/2006/relationships/image" Target="../media/image8.svg"/><Relationship Id="rId15" Type="http://schemas.openxmlformats.org/officeDocument/2006/relationships/image" Target="../media/image44.svg"/><Relationship Id="rId10" Type="http://schemas.openxmlformats.org/officeDocument/2006/relationships/image" Target="../media/image39.png"/><Relationship Id="rId19" Type="http://schemas.openxmlformats.org/officeDocument/2006/relationships/image" Target="../media/image48.svg"/><Relationship Id="rId4" Type="http://schemas.openxmlformats.org/officeDocument/2006/relationships/image" Target="../media/image7.png"/><Relationship Id="rId9" Type="http://schemas.openxmlformats.org/officeDocument/2006/relationships/image" Target="../media/image12.svg"/><Relationship Id="rId14" Type="http://schemas.openxmlformats.org/officeDocument/2006/relationships/image" Target="../media/image4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60.svg"/><Relationship Id="rId18" Type="http://schemas.openxmlformats.org/officeDocument/2006/relationships/image" Target="../media/image65.png"/><Relationship Id="rId3" Type="http://schemas.openxmlformats.org/officeDocument/2006/relationships/image" Target="../media/image50.svg"/><Relationship Id="rId7" Type="http://schemas.openxmlformats.org/officeDocument/2006/relationships/image" Target="../media/image54.svg"/><Relationship Id="rId12" Type="http://schemas.openxmlformats.org/officeDocument/2006/relationships/image" Target="../media/image59.png"/><Relationship Id="rId17" Type="http://schemas.openxmlformats.org/officeDocument/2006/relationships/image" Target="../media/image64.svg"/><Relationship Id="rId2" Type="http://schemas.openxmlformats.org/officeDocument/2006/relationships/image" Target="../media/image49.png"/><Relationship Id="rId16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11" Type="http://schemas.openxmlformats.org/officeDocument/2006/relationships/image" Target="../media/image58.svg"/><Relationship Id="rId5" Type="http://schemas.openxmlformats.org/officeDocument/2006/relationships/image" Target="../media/image52.svg"/><Relationship Id="rId15" Type="http://schemas.openxmlformats.org/officeDocument/2006/relationships/image" Target="../media/image62.svg"/><Relationship Id="rId10" Type="http://schemas.openxmlformats.org/officeDocument/2006/relationships/image" Target="../media/image57.png"/><Relationship Id="rId19" Type="http://schemas.openxmlformats.org/officeDocument/2006/relationships/image" Target="../media/image66.svg"/><Relationship Id="rId4" Type="http://schemas.openxmlformats.org/officeDocument/2006/relationships/image" Target="../media/image51.png"/><Relationship Id="rId9" Type="http://schemas.openxmlformats.org/officeDocument/2006/relationships/image" Target="../media/image56.svg"/><Relationship Id="rId14" Type="http://schemas.openxmlformats.org/officeDocument/2006/relationships/image" Target="../media/image6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8.svg"/><Relationship Id="rId7" Type="http://schemas.openxmlformats.org/officeDocument/2006/relationships/image" Target="../media/image4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.svg"/><Relationship Id="rId4" Type="http://schemas.openxmlformats.org/officeDocument/2006/relationships/image" Target="../media/image1.png"/><Relationship Id="rId9" Type="http://schemas.openxmlformats.org/officeDocument/2006/relationships/image" Target="../media/image10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8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4.png"/><Relationship Id="rId5" Type="http://schemas.openxmlformats.org/officeDocument/2006/relationships/image" Target="../media/image4.svg"/><Relationship Id="rId10" Type="http://schemas.openxmlformats.org/officeDocument/2006/relationships/image" Target="../media/image13.png"/><Relationship Id="rId4" Type="http://schemas.openxmlformats.org/officeDocument/2006/relationships/image" Target="../media/image3.png"/><Relationship Id="rId9" Type="http://schemas.openxmlformats.org/officeDocument/2006/relationships/image" Target="../media/image12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4.svg"/><Relationship Id="rId7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11" Type="http://schemas.openxmlformats.org/officeDocument/2006/relationships/image" Target="../media/image4.svg"/><Relationship Id="rId5" Type="http://schemas.openxmlformats.org/officeDocument/2006/relationships/image" Target="../media/image19.png"/><Relationship Id="rId15" Type="http://schemas.openxmlformats.org/officeDocument/2006/relationships/image" Target="../media/image23.png"/><Relationship Id="rId10" Type="http://schemas.openxmlformats.org/officeDocument/2006/relationships/image" Target="../media/image3.png"/><Relationship Id="rId4" Type="http://schemas.openxmlformats.org/officeDocument/2006/relationships/image" Target="../media/image18.png"/><Relationship Id="rId9" Type="http://schemas.openxmlformats.org/officeDocument/2006/relationships/image" Target="../media/image12.svg"/><Relationship Id="rId1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27.svg"/><Relationship Id="rId18" Type="http://schemas.openxmlformats.org/officeDocument/2006/relationships/image" Target="../media/image32.png"/><Relationship Id="rId3" Type="http://schemas.openxmlformats.org/officeDocument/2006/relationships/image" Target="../media/image8.svg"/><Relationship Id="rId21" Type="http://schemas.openxmlformats.org/officeDocument/2006/relationships/image" Target="../media/image35.svg"/><Relationship Id="rId7" Type="http://schemas.openxmlformats.org/officeDocument/2006/relationships/image" Target="../media/image4.svg"/><Relationship Id="rId12" Type="http://schemas.openxmlformats.org/officeDocument/2006/relationships/image" Target="../media/image26.png"/><Relationship Id="rId17" Type="http://schemas.openxmlformats.org/officeDocument/2006/relationships/image" Target="../media/image31.svg"/><Relationship Id="rId2" Type="http://schemas.openxmlformats.org/officeDocument/2006/relationships/image" Target="../media/image7.png"/><Relationship Id="rId16" Type="http://schemas.openxmlformats.org/officeDocument/2006/relationships/image" Target="../media/image30.png"/><Relationship Id="rId20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25.svg"/><Relationship Id="rId5" Type="http://schemas.openxmlformats.org/officeDocument/2006/relationships/image" Target="../media/image2.svg"/><Relationship Id="rId15" Type="http://schemas.openxmlformats.org/officeDocument/2006/relationships/image" Target="../media/image29.svg"/><Relationship Id="rId10" Type="http://schemas.openxmlformats.org/officeDocument/2006/relationships/image" Target="../media/image24.png"/><Relationship Id="rId19" Type="http://schemas.openxmlformats.org/officeDocument/2006/relationships/image" Target="../media/image33.svg"/><Relationship Id="rId4" Type="http://schemas.openxmlformats.org/officeDocument/2006/relationships/image" Target="../media/image1.png"/><Relationship Id="rId9" Type="http://schemas.openxmlformats.org/officeDocument/2006/relationships/image" Target="../media/image12.svg"/><Relationship Id="rId1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1.png"/><Relationship Id="rId7" Type="http://schemas.openxmlformats.org/officeDocument/2006/relationships/image" Target="../media/image1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2.svg"/><Relationship Id="rId7" Type="http://schemas.openxmlformats.org/officeDocument/2006/relationships/image" Target="../media/image1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3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205324" y="5180738"/>
            <a:ext cx="5464918" cy="17440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25"/>
              </a:lnSpc>
            </a:pPr>
            <a:r>
              <a:rPr lang="en-US" sz="7200" dirty="0">
                <a:solidFill>
                  <a:srgbClr val="000000"/>
                </a:solidFill>
                <a:latin typeface="Perpetua Titling MT" panose="02020502060505020804" pitchFamily="18" charset="0"/>
                <a:ea typeface="Safira March"/>
                <a:cs typeface="Safira March"/>
                <a:sym typeface="Safira March"/>
              </a:rPr>
              <a:t>Care Connect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3886033" y="1541168"/>
            <a:ext cx="10515934" cy="16671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77"/>
              </a:lnSpc>
            </a:pPr>
            <a:r>
              <a:rPr lang="en-US" sz="6000" spc="300" dirty="0">
                <a:solidFill>
                  <a:srgbClr val="000000"/>
                </a:solidFill>
                <a:latin typeface="Perpetua Titling MT" panose="02020502060505020804" pitchFamily="18" charset="0"/>
                <a:ea typeface="Safira March"/>
                <a:cs typeface="Safira March"/>
                <a:sym typeface="Safira March"/>
              </a:rPr>
              <a:t>INFOSYS SPRINGBOARD INTERNSHIP 5.0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332236" y="3408345"/>
            <a:ext cx="15623527" cy="11045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34"/>
              </a:lnSpc>
            </a:pPr>
            <a:r>
              <a:rPr lang="en-US" sz="6453" b="1" dirty="0">
                <a:solidFill>
                  <a:srgbClr val="000000"/>
                </a:solidFill>
                <a:latin typeface="Antonio Bold"/>
                <a:ea typeface="Antonio Bold"/>
                <a:cs typeface="Antonio Bold"/>
                <a:sym typeface="Antonio Bold"/>
              </a:rPr>
              <a:t>VOICE BASED PATIENT CALL SYSTEM</a:t>
            </a:r>
          </a:p>
        </p:txBody>
      </p:sp>
      <p:sp>
        <p:nvSpPr>
          <p:cNvPr id="5" name="Freeform 5"/>
          <p:cNvSpPr/>
          <p:nvPr/>
        </p:nvSpPr>
        <p:spPr>
          <a:xfrm>
            <a:off x="-1714013" y="-162250"/>
            <a:ext cx="4620888" cy="2589574"/>
          </a:xfrm>
          <a:custGeom>
            <a:avLst/>
            <a:gdLst/>
            <a:ahLst/>
            <a:cxnLst/>
            <a:rect l="l" t="t" r="r" b="b"/>
            <a:pathLst>
              <a:path w="4620888" h="2589574">
                <a:moveTo>
                  <a:pt x="0" y="0"/>
                </a:moveTo>
                <a:lnTo>
                  <a:pt x="4620888" y="0"/>
                </a:lnTo>
                <a:lnTo>
                  <a:pt x="4620888" y="2589574"/>
                </a:lnTo>
                <a:lnTo>
                  <a:pt x="0" y="25895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4948856" y="7697426"/>
            <a:ext cx="4620888" cy="2589574"/>
          </a:xfrm>
          <a:custGeom>
            <a:avLst/>
            <a:gdLst/>
            <a:ahLst/>
            <a:cxnLst/>
            <a:rect l="l" t="t" r="r" b="b"/>
            <a:pathLst>
              <a:path w="4620888" h="2589574">
                <a:moveTo>
                  <a:pt x="0" y="0"/>
                </a:moveTo>
                <a:lnTo>
                  <a:pt x="4620888" y="0"/>
                </a:lnTo>
                <a:lnTo>
                  <a:pt x="4620888" y="2589574"/>
                </a:lnTo>
                <a:lnTo>
                  <a:pt x="0" y="25895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7659121">
            <a:off x="-4974587" y="5910706"/>
            <a:ext cx="7629294" cy="7828566"/>
          </a:xfrm>
          <a:custGeom>
            <a:avLst/>
            <a:gdLst/>
            <a:ahLst/>
            <a:cxnLst/>
            <a:rect l="l" t="t" r="r" b="b"/>
            <a:pathLst>
              <a:path w="7629294" h="7828566">
                <a:moveTo>
                  <a:pt x="0" y="0"/>
                </a:moveTo>
                <a:lnTo>
                  <a:pt x="7629293" y="0"/>
                </a:lnTo>
                <a:lnTo>
                  <a:pt x="7629293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7659121">
            <a:off x="13751196" y="-4182070"/>
            <a:ext cx="7629294" cy="7828566"/>
          </a:xfrm>
          <a:custGeom>
            <a:avLst/>
            <a:gdLst/>
            <a:ahLst/>
            <a:cxnLst/>
            <a:rect l="l" t="t" r="r" b="b"/>
            <a:pathLst>
              <a:path w="7629294" h="7828566">
                <a:moveTo>
                  <a:pt x="0" y="0"/>
                </a:moveTo>
                <a:lnTo>
                  <a:pt x="7629294" y="0"/>
                </a:lnTo>
                <a:lnTo>
                  <a:pt x="7629294" y="7828567"/>
                </a:lnTo>
                <a:lnTo>
                  <a:pt x="0" y="782856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7018658" y="528655"/>
            <a:ext cx="3539193" cy="199127"/>
          </a:xfrm>
          <a:custGeom>
            <a:avLst/>
            <a:gdLst/>
            <a:ahLst/>
            <a:cxnLst/>
            <a:rect l="l" t="t" r="r" b="b"/>
            <a:pathLst>
              <a:path w="3539193" h="199127">
                <a:moveTo>
                  <a:pt x="0" y="0"/>
                </a:moveTo>
                <a:lnTo>
                  <a:pt x="3539193" y="0"/>
                </a:lnTo>
                <a:lnTo>
                  <a:pt x="3539193" y="199127"/>
                </a:lnTo>
                <a:lnTo>
                  <a:pt x="0" y="1991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4959259" y="7341852"/>
            <a:ext cx="2465103" cy="455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09"/>
              </a:lnSpc>
            </a:pPr>
            <a:r>
              <a:rPr lang="en-US" sz="264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Presented by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753961" y="8056795"/>
            <a:ext cx="3336487" cy="4915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08"/>
              </a:lnSpc>
            </a:pPr>
            <a:r>
              <a:rPr lang="en-US" sz="2863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PURBASA BHADURI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562564" y="8500691"/>
            <a:ext cx="3731342" cy="4915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08"/>
              </a:lnSpc>
            </a:pPr>
            <a:r>
              <a:rPr lang="en-US" sz="2863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AI Intern BATCH - 3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113150" y="7341852"/>
            <a:ext cx="2465103" cy="455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09"/>
              </a:lnSpc>
            </a:pPr>
            <a:r>
              <a:rPr lang="en-US" sz="264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Mentored by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677457" y="8066320"/>
            <a:ext cx="3336487" cy="4915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08"/>
              </a:lnSpc>
            </a:pPr>
            <a:r>
              <a:rPr lang="en-US" sz="2863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SHILPIE</a:t>
            </a:r>
          </a:p>
        </p:txBody>
      </p:sp>
      <p:sp>
        <p:nvSpPr>
          <p:cNvPr id="15" name="Freeform 15"/>
          <p:cNvSpPr/>
          <p:nvPr/>
        </p:nvSpPr>
        <p:spPr>
          <a:xfrm>
            <a:off x="7374404" y="9625862"/>
            <a:ext cx="3539193" cy="199127"/>
          </a:xfrm>
          <a:custGeom>
            <a:avLst/>
            <a:gdLst/>
            <a:ahLst/>
            <a:cxnLst/>
            <a:rect l="l" t="t" r="r" b="b"/>
            <a:pathLst>
              <a:path w="3539193" h="199127">
                <a:moveTo>
                  <a:pt x="0" y="0"/>
                </a:moveTo>
                <a:lnTo>
                  <a:pt x="3539192" y="0"/>
                </a:lnTo>
                <a:lnTo>
                  <a:pt x="3539192" y="199127"/>
                </a:lnTo>
                <a:lnTo>
                  <a:pt x="0" y="1991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20" name="Group 21">
            <a:extLst>
              <a:ext uri="{FF2B5EF4-FFF2-40B4-BE49-F238E27FC236}">
                <a16:creationId xmlns:a16="http://schemas.microsoft.com/office/drawing/2014/main" id="{DD524AB0-037F-6EE8-A0B7-3D7956A95BD2}"/>
              </a:ext>
            </a:extLst>
          </p:cNvPr>
          <p:cNvGrpSpPr/>
          <p:nvPr/>
        </p:nvGrpSpPr>
        <p:grpSpPr>
          <a:xfrm>
            <a:off x="4814794" y="7133449"/>
            <a:ext cx="3162936" cy="778672"/>
            <a:chOff x="0" y="-66191"/>
            <a:chExt cx="1652086" cy="360559"/>
          </a:xfrm>
        </p:grpSpPr>
        <p:sp>
          <p:nvSpPr>
            <p:cNvPr id="21" name="Freeform 22">
              <a:extLst>
                <a:ext uri="{FF2B5EF4-FFF2-40B4-BE49-F238E27FC236}">
                  <a16:creationId xmlns:a16="http://schemas.microsoft.com/office/drawing/2014/main" id="{0224E1F6-97C6-10B7-BA40-E248D0CE6DF6}"/>
                </a:ext>
              </a:extLst>
            </p:cNvPr>
            <p:cNvSpPr/>
            <p:nvPr/>
          </p:nvSpPr>
          <p:spPr>
            <a:xfrm>
              <a:off x="0" y="0"/>
              <a:ext cx="1633340" cy="293884"/>
            </a:xfrm>
            <a:custGeom>
              <a:avLst/>
              <a:gdLst/>
              <a:ahLst/>
              <a:cxnLst/>
              <a:rect l="l" t="t" r="r" b="b"/>
              <a:pathLst>
                <a:path w="1633340" h="293884">
                  <a:moveTo>
                    <a:pt x="63667" y="0"/>
                  </a:moveTo>
                  <a:lnTo>
                    <a:pt x="1569673" y="0"/>
                  </a:lnTo>
                  <a:cubicBezTo>
                    <a:pt x="1604835" y="0"/>
                    <a:pt x="1633340" y="28505"/>
                    <a:pt x="1633340" y="63667"/>
                  </a:cubicBezTo>
                  <a:lnTo>
                    <a:pt x="1633340" y="230217"/>
                  </a:lnTo>
                  <a:cubicBezTo>
                    <a:pt x="1633340" y="265380"/>
                    <a:pt x="1604835" y="293884"/>
                    <a:pt x="1569673" y="293884"/>
                  </a:cubicBezTo>
                  <a:lnTo>
                    <a:pt x="63667" y="293884"/>
                  </a:lnTo>
                  <a:cubicBezTo>
                    <a:pt x="28505" y="293884"/>
                    <a:pt x="0" y="265380"/>
                    <a:pt x="0" y="230217"/>
                  </a:cubicBezTo>
                  <a:lnTo>
                    <a:pt x="0" y="63667"/>
                  </a:lnTo>
                  <a:cubicBezTo>
                    <a:pt x="0" y="28505"/>
                    <a:pt x="28505" y="0"/>
                    <a:pt x="63667" y="0"/>
                  </a:cubicBezTo>
                  <a:close/>
                </a:path>
              </a:pathLst>
            </a:custGeom>
            <a:solidFill>
              <a:srgbClr val="485274"/>
            </a:solidFill>
          </p:spPr>
        </p:sp>
        <p:sp>
          <p:nvSpPr>
            <p:cNvPr id="22" name="TextBox 23">
              <a:extLst>
                <a:ext uri="{FF2B5EF4-FFF2-40B4-BE49-F238E27FC236}">
                  <a16:creationId xmlns:a16="http://schemas.microsoft.com/office/drawing/2014/main" id="{861DEB08-54A2-0983-B577-5AC3D57470DA}"/>
                </a:ext>
              </a:extLst>
            </p:cNvPr>
            <p:cNvSpPr txBox="1"/>
            <p:nvPr/>
          </p:nvSpPr>
          <p:spPr>
            <a:xfrm>
              <a:off x="18746" y="-66191"/>
              <a:ext cx="1633340" cy="3605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899"/>
                </a:lnSpc>
              </a:pPr>
              <a:r>
                <a:rPr lang="en-US" sz="3499" dirty="0">
                  <a:solidFill>
                    <a:srgbClr val="FFFFFF"/>
                  </a:solidFill>
                  <a:latin typeface="Higuen Elegant Serif"/>
                  <a:ea typeface="Higuen Elegant Serif"/>
                  <a:cs typeface="Higuen Elegant Serif"/>
                  <a:sym typeface="Higuen Elegant Serif"/>
                </a:rPr>
                <a:t>Presented By</a:t>
              </a:r>
            </a:p>
          </p:txBody>
        </p:sp>
      </p:grpSp>
      <p:grpSp>
        <p:nvGrpSpPr>
          <p:cNvPr id="23" name="Group 21">
            <a:extLst>
              <a:ext uri="{FF2B5EF4-FFF2-40B4-BE49-F238E27FC236}">
                <a16:creationId xmlns:a16="http://schemas.microsoft.com/office/drawing/2014/main" id="{4C03809A-FD25-75CF-ABDA-C0E049226358}"/>
              </a:ext>
            </a:extLst>
          </p:cNvPr>
          <p:cNvGrpSpPr/>
          <p:nvPr/>
        </p:nvGrpSpPr>
        <p:grpSpPr>
          <a:xfrm>
            <a:off x="9764232" y="7132404"/>
            <a:ext cx="3336487" cy="778672"/>
            <a:chOff x="0" y="-66191"/>
            <a:chExt cx="1652086" cy="360559"/>
          </a:xfrm>
        </p:grpSpPr>
        <p:sp>
          <p:nvSpPr>
            <p:cNvPr id="24" name="Freeform 22">
              <a:extLst>
                <a:ext uri="{FF2B5EF4-FFF2-40B4-BE49-F238E27FC236}">
                  <a16:creationId xmlns:a16="http://schemas.microsoft.com/office/drawing/2014/main" id="{5BE28A1B-E295-1E1A-A375-83016FE4B3FA}"/>
                </a:ext>
              </a:extLst>
            </p:cNvPr>
            <p:cNvSpPr/>
            <p:nvPr/>
          </p:nvSpPr>
          <p:spPr>
            <a:xfrm>
              <a:off x="0" y="0"/>
              <a:ext cx="1633340" cy="293884"/>
            </a:xfrm>
            <a:custGeom>
              <a:avLst/>
              <a:gdLst/>
              <a:ahLst/>
              <a:cxnLst/>
              <a:rect l="l" t="t" r="r" b="b"/>
              <a:pathLst>
                <a:path w="1633340" h="293884">
                  <a:moveTo>
                    <a:pt x="63667" y="0"/>
                  </a:moveTo>
                  <a:lnTo>
                    <a:pt x="1569673" y="0"/>
                  </a:lnTo>
                  <a:cubicBezTo>
                    <a:pt x="1604835" y="0"/>
                    <a:pt x="1633340" y="28505"/>
                    <a:pt x="1633340" y="63667"/>
                  </a:cubicBezTo>
                  <a:lnTo>
                    <a:pt x="1633340" y="230217"/>
                  </a:lnTo>
                  <a:cubicBezTo>
                    <a:pt x="1633340" y="265380"/>
                    <a:pt x="1604835" y="293884"/>
                    <a:pt x="1569673" y="293884"/>
                  </a:cubicBezTo>
                  <a:lnTo>
                    <a:pt x="63667" y="293884"/>
                  </a:lnTo>
                  <a:cubicBezTo>
                    <a:pt x="28505" y="293884"/>
                    <a:pt x="0" y="265380"/>
                    <a:pt x="0" y="230217"/>
                  </a:cubicBezTo>
                  <a:lnTo>
                    <a:pt x="0" y="63667"/>
                  </a:lnTo>
                  <a:cubicBezTo>
                    <a:pt x="0" y="28505"/>
                    <a:pt x="28505" y="0"/>
                    <a:pt x="63667" y="0"/>
                  </a:cubicBezTo>
                  <a:close/>
                </a:path>
              </a:pathLst>
            </a:custGeom>
            <a:solidFill>
              <a:srgbClr val="485274"/>
            </a:solidFill>
          </p:spPr>
        </p:sp>
        <p:sp>
          <p:nvSpPr>
            <p:cNvPr id="25" name="TextBox 23">
              <a:extLst>
                <a:ext uri="{FF2B5EF4-FFF2-40B4-BE49-F238E27FC236}">
                  <a16:creationId xmlns:a16="http://schemas.microsoft.com/office/drawing/2014/main" id="{1A70717B-483C-402E-7B7B-897368794B81}"/>
                </a:ext>
              </a:extLst>
            </p:cNvPr>
            <p:cNvSpPr txBox="1"/>
            <p:nvPr/>
          </p:nvSpPr>
          <p:spPr>
            <a:xfrm>
              <a:off x="18746" y="-66191"/>
              <a:ext cx="1633340" cy="3605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899"/>
                </a:lnSpc>
              </a:pPr>
              <a:r>
                <a:rPr lang="en-US" sz="3499" dirty="0">
                  <a:solidFill>
                    <a:srgbClr val="FFFFFF"/>
                  </a:solidFill>
                  <a:latin typeface="Higuen Elegant Serif"/>
                  <a:ea typeface="Higuen Elegant Serif"/>
                  <a:cs typeface="Higuen Elegant Serif"/>
                  <a:sym typeface="Higuen Elegant Serif"/>
                </a:rPr>
                <a:t>Mentored By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11" grpId="0"/>
      <p:bldP spid="12" grpId="0"/>
      <p:bldP spid="1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7676020">
            <a:off x="-4209501" y="7517487"/>
            <a:ext cx="7629294" cy="7828566"/>
          </a:xfrm>
          <a:custGeom>
            <a:avLst/>
            <a:gdLst/>
            <a:ahLst/>
            <a:cxnLst/>
            <a:rect l="l" t="t" r="r" b="b"/>
            <a:pathLst>
              <a:path w="7629294" h="7828566">
                <a:moveTo>
                  <a:pt x="0" y="0"/>
                </a:moveTo>
                <a:lnTo>
                  <a:pt x="7629293" y="0"/>
                </a:lnTo>
                <a:lnTo>
                  <a:pt x="7629293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7676020">
            <a:off x="14229391" y="-3398288"/>
            <a:ext cx="7629294" cy="7828566"/>
          </a:xfrm>
          <a:custGeom>
            <a:avLst/>
            <a:gdLst/>
            <a:ahLst/>
            <a:cxnLst/>
            <a:rect l="l" t="t" r="r" b="b"/>
            <a:pathLst>
              <a:path w="7629294" h="7828566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10800000" flipH="1">
            <a:off x="-640231" y="-586284"/>
            <a:ext cx="19274021" cy="12097884"/>
          </a:xfrm>
          <a:custGeom>
            <a:avLst/>
            <a:gdLst/>
            <a:ahLst/>
            <a:cxnLst/>
            <a:rect l="l" t="t" r="r" b="b"/>
            <a:pathLst>
              <a:path w="19274021" h="12097884">
                <a:moveTo>
                  <a:pt x="19274021" y="0"/>
                </a:moveTo>
                <a:lnTo>
                  <a:pt x="0" y="0"/>
                </a:lnTo>
                <a:lnTo>
                  <a:pt x="0" y="12097884"/>
                </a:lnTo>
                <a:lnTo>
                  <a:pt x="19274021" y="12097884"/>
                </a:lnTo>
                <a:lnTo>
                  <a:pt x="19274021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1138136" y="-266087"/>
            <a:ext cx="4620888" cy="2589574"/>
          </a:xfrm>
          <a:custGeom>
            <a:avLst/>
            <a:gdLst/>
            <a:ahLst/>
            <a:cxnLst/>
            <a:rect l="l" t="t" r="r" b="b"/>
            <a:pathLst>
              <a:path w="4620888" h="2589574">
                <a:moveTo>
                  <a:pt x="0" y="0"/>
                </a:moveTo>
                <a:lnTo>
                  <a:pt x="4620888" y="0"/>
                </a:lnTo>
                <a:lnTo>
                  <a:pt x="4620888" y="2589574"/>
                </a:lnTo>
                <a:lnTo>
                  <a:pt x="0" y="258957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4948856" y="7993318"/>
            <a:ext cx="4620888" cy="2589574"/>
          </a:xfrm>
          <a:custGeom>
            <a:avLst/>
            <a:gdLst/>
            <a:ahLst/>
            <a:cxnLst/>
            <a:rect l="l" t="t" r="r" b="b"/>
            <a:pathLst>
              <a:path w="4620888" h="2589574">
                <a:moveTo>
                  <a:pt x="0" y="0"/>
                </a:moveTo>
                <a:lnTo>
                  <a:pt x="4620888" y="0"/>
                </a:lnTo>
                <a:lnTo>
                  <a:pt x="4620888" y="2589574"/>
                </a:lnTo>
                <a:lnTo>
                  <a:pt x="0" y="258957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689132" y="684756"/>
            <a:ext cx="5587239" cy="4114800"/>
            <a:chOff x="0" y="0"/>
            <a:chExt cx="2065940" cy="1521491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065940" cy="1521491"/>
            </a:xfrm>
            <a:custGeom>
              <a:avLst/>
              <a:gdLst/>
              <a:ahLst/>
              <a:cxnLst/>
              <a:rect l="l" t="t" r="r" b="b"/>
              <a:pathLst>
                <a:path w="2065940" h="1521491">
                  <a:moveTo>
                    <a:pt x="20785" y="0"/>
                  </a:moveTo>
                  <a:lnTo>
                    <a:pt x="2045156" y="0"/>
                  </a:lnTo>
                  <a:cubicBezTo>
                    <a:pt x="2056635" y="0"/>
                    <a:pt x="2065940" y="9306"/>
                    <a:pt x="2065940" y="20785"/>
                  </a:cubicBezTo>
                  <a:lnTo>
                    <a:pt x="2065940" y="1500706"/>
                  </a:lnTo>
                  <a:cubicBezTo>
                    <a:pt x="2065940" y="1512185"/>
                    <a:pt x="2056635" y="1521491"/>
                    <a:pt x="2045156" y="1521491"/>
                  </a:cubicBezTo>
                  <a:lnTo>
                    <a:pt x="20785" y="1521491"/>
                  </a:lnTo>
                  <a:cubicBezTo>
                    <a:pt x="9306" y="1521491"/>
                    <a:pt x="0" y="1512185"/>
                    <a:pt x="0" y="1500706"/>
                  </a:cubicBezTo>
                  <a:lnTo>
                    <a:pt x="0" y="20785"/>
                  </a:lnTo>
                  <a:cubicBezTo>
                    <a:pt x="0" y="9306"/>
                    <a:pt x="9306" y="0"/>
                    <a:pt x="20785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dash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2065940" cy="15595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6724047" y="5847868"/>
            <a:ext cx="4812632" cy="166255"/>
          </a:xfrm>
          <a:custGeom>
            <a:avLst/>
            <a:gdLst/>
            <a:ahLst/>
            <a:cxnLst/>
            <a:rect l="l" t="t" r="r" b="b"/>
            <a:pathLst>
              <a:path w="4812632" h="166255">
                <a:moveTo>
                  <a:pt x="0" y="0"/>
                </a:moveTo>
                <a:lnTo>
                  <a:pt x="4812631" y="0"/>
                </a:lnTo>
                <a:lnTo>
                  <a:pt x="4812631" y="166255"/>
                </a:lnTo>
                <a:lnTo>
                  <a:pt x="0" y="16625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6724047" y="4334002"/>
            <a:ext cx="4812632" cy="166255"/>
          </a:xfrm>
          <a:custGeom>
            <a:avLst/>
            <a:gdLst/>
            <a:ahLst/>
            <a:cxnLst/>
            <a:rect l="l" t="t" r="r" b="b"/>
            <a:pathLst>
              <a:path w="4812632" h="166255">
                <a:moveTo>
                  <a:pt x="0" y="0"/>
                </a:moveTo>
                <a:lnTo>
                  <a:pt x="4812631" y="0"/>
                </a:lnTo>
                <a:lnTo>
                  <a:pt x="4812631" y="166254"/>
                </a:lnTo>
                <a:lnTo>
                  <a:pt x="0" y="16625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grpSp>
        <p:nvGrpSpPr>
          <p:cNvPr id="12" name="Group 12"/>
          <p:cNvGrpSpPr/>
          <p:nvPr/>
        </p:nvGrpSpPr>
        <p:grpSpPr>
          <a:xfrm>
            <a:off x="11984353" y="684756"/>
            <a:ext cx="5587239" cy="4114800"/>
            <a:chOff x="0" y="0"/>
            <a:chExt cx="2065940" cy="1521491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065940" cy="1521491"/>
            </a:xfrm>
            <a:custGeom>
              <a:avLst/>
              <a:gdLst/>
              <a:ahLst/>
              <a:cxnLst/>
              <a:rect l="l" t="t" r="r" b="b"/>
              <a:pathLst>
                <a:path w="2065940" h="1521491">
                  <a:moveTo>
                    <a:pt x="20785" y="0"/>
                  </a:moveTo>
                  <a:lnTo>
                    <a:pt x="2045156" y="0"/>
                  </a:lnTo>
                  <a:cubicBezTo>
                    <a:pt x="2056635" y="0"/>
                    <a:pt x="2065940" y="9306"/>
                    <a:pt x="2065940" y="20785"/>
                  </a:cubicBezTo>
                  <a:lnTo>
                    <a:pt x="2065940" y="1500706"/>
                  </a:lnTo>
                  <a:cubicBezTo>
                    <a:pt x="2065940" y="1512185"/>
                    <a:pt x="2056635" y="1521491"/>
                    <a:pt x="2045156" y="1521491"/>
                  </a:cubicBezTo>
                  <a:lnTo>
                    <a:pt x="20785" y="1521491"/>
                  </a:lnTo>
                  <a:cubicBezTo>
                    <a:pt x="9306" y="1521491"/>
                    <a:pt x="0" y="1512185"/>
                    <a:pt x="0" y="1500706"/>
                  </a:cubicBezTo>
                  <a:lnTo>
                    <a:pt x="0" y="20785"/>
                  </a:lnTo>
                  <a:cubicBezTo>
                    <a:pt x="0" y="9306"/>
                    <a:pt x="9306" y="0"/>
                    <a:pt x="20785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dash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2065940" cy="15595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543660" y="5545785"/>
            <a:ext cx="5982094" cy="4031673"/>
            <a:chOff x="0" y="0"/>
            <a:chExt cx="2211942" cy="1490753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211942" cy="1490753"/>
            </a:xfrm>
            <a:custGeom>
              <a:avLst/>
              <a:gdLst/>
              <a:ahLst/>
              <a:cxnLst/>
              <a:rect l="l" t="t" r="r" b="b"/>
              <a:pathLst>
                <a:path w="2211942" h="1490753">
                  <a:moveTo>
                    <a:pt x="19413" y="0"/>
                  </a:moveTo>
                  <a:lnTo>
                    <a:pt x="2192529" y="0"/>
                  </a:lnTo>
                  <a:cubicBezTo>
                    <a:pt x="2203251" y="0"/>
                    <a:pt x="2211942" y="8691"/>
                    <a:pt x="2211942" y="19413"/>
                  </a:cubicBezTo>
                  <a:lnTo>
                    <a:pt x="2211942" y="1471341"/>
                  </a:lnTo>
                  <a:cubicBezTo>
                    <a:pt x="2211942" y="1482062"/>
                    <a:pt x="2203251" y="1490753"/>
                    <a:pt x="2192529" y="1490753"/>
                  </a:cubicBezTo>
                  <a:lnTo>
                    <a:pt x="19413" y="1490753"/>
                  </a:lnTo>
                  <a:cubicBezTo>
                    <a:pt x="14264" y="1490753"/>
                    <a:pt x="9326" y="1488708"/>
                    <a:pt x="5686" y="1485067"/>
                  </a:cubicBezTo>
                  <a:cubicBezTo>
                    <a:pt x="2045" y="1481427"/>
                    <a:pt x="0" y="1476489"/>
                    <a:pt x="0" y="1471341"/>
                  </a:cubicBezTo>
                  <a:lnTo>
                    <a:pt x="0" y="19413"/>
                  </a:lnTo>
                  <a:cubicBezTo>
                    <a:pt x="0" y="8691"/>
                    <a:pt x="8691" y="0"/>
                    <a:pt x="19413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dash"/>
              <a:miter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2211942" cy="15288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1792553" y="5462658"/>
            <a:ext cx="5834889" cy="4114800"/>
            <a:chOff x="0" y="0"/>
            <a:chExt cx="2157512" cy="1521491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2157512" cy="1521491"/>
            </a:xfrm>
            <a:custGeom>
              <a:avLst/>
              <a:gdLst/>
              <a:ahLst/>
              <a:cxnLst/>
              <a:rect l="l" t="t" r="r" b="b"/>
              <a:pathLst>
                <a:path w="2157512" h="1521491">
                  <a:moveTo>
                    <a:pt x="19902" y="0"/>
                  </a:moveTo>
                  <a:lnTo>
                    <a:pt x="2137609" y="0"/>
                  </a:lnTo>
                  <a:cubicBezTo>
                    <a:pt x="2142888" y="0"/>
                    <a:pt x="2147950" y="2097"/>
                    <a:pt x="2151682" y="5829"/>
                  </a:cubicBezTo>
                  <a:cubicBezTo>
                    <a:pt x="2155415" y="9562"/>
                    <a:pt x="2157512" y="14624"/>
                    <a:pt x="2157512" y="19902"/>
                  </a:cubicBezTo>
                  <a:lnTo>
                    <a:pt x="2157512" y="1501588"/>
                  </a:lnTo>
                  <a:cubicBezTo>
                    <a:pt x="2157512" y="1506867"/>
                    <a:pt x="2155415" y="1511929"/>
                    <a:pt x="2151682" y="1515661"/>
                  </a:cubicBezTo>
                  <a:cubicBezTo>
                    <a:pt x="2147950" y="1519394"/>
                    <a:pt x="2142888" y="1521491"/>
                    <a:pt x="2137609" y="1521491"/>
                  </a:cubicBezTo>
                  <a:lnTo>
                    <a:pt x="19902" y="1521491"/>
                  </a:lnTo>
                  <a:cubicBezTo>
                    <a:pt x="14624" y="1521491"/>
                    <a:pt x="9562" y="1519394"/>
                    <a:pt x="5829" y="1515661"/>
                  </a:cubicBezTo>
                  <a:cubicBezTo>
                    <a:pt x="2097" y="1511929"/>
                    <a:pt x="0" y="1506867"/>
                    <a:pt x="0" y="1501588"/>
                  </a:cubicBezTo>
                  <a:lnTo>
                    <a:pt x="0" y="19902"/>
                  </a:lnTo>
                  <a:cubicBezTo>
                    <a:pt x="0" y="14624"/>
                    <a:pt x="2097" y="9562"/>
                    <a:pt x="5829" y="5829"/>
                  </a:cubicBezTo>
                  <a:cubicBezTo>
                    <a:pt x="9562" y="2097"/>
                    <a:pt x="14624" y="0"/>
                    <a:pt x="19902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dash"/>
              <a:miter/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2157512" cy="15595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1" name="Freeform 21"/>
          <p:cNvSpPr/>
          <p:nvPr/>
        </p:nvSpPr>
        <p:spPr>
          <a:xfrm>
            <a:off x="6724047" y="7993318"/>
            <a:ext cx="1495808" cy="1495808"/>
          </a:xfrm>
          <a:custGeom>
            <a:avLst/>
            <a:gdLst/>
            <a:ahLst/>
            <a:cxnLst/>
            <a:rect l="l" t="t" r="r" b="b"/>
            <a:pathLst>
              <a:path w="1495808" h="1495808">
                <a:moveTo>
                  <a:pt x="0" y="0"/>
                </a:moveTo>
                <a:lnTo>
                  <a:pt x="1495808" y="0"/>
                </a:lnTo>
                <a:lnTo>
                  <a:pt x="1495808" y="1495808"/>
                </a:lnTo>
                <a:lnTo>
                  <a:pt x="0" y="149580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10057841" y="7815265"/>
            <a:ext cx="1478837" cy="1673861"/>
          </a:xfrm>
          <a:custGeom>
            <a:avLst/>
            <a:gdLst/>
            <a:ahLst/>
            <a:cxnLst/>
            <a:rect l="l" t="t" r="r" b="b"/>
            <a:pathLst>
              <a:path w="1478837" h="1673861">
                <a:moveTo>
                  <a:pt x="0" y="0"/>
                </a:moveTo>
                <a:lnTo>
                  <a:pt x="1478837" y="0"/>
                </a:lnTo>
                <a:lnTo>
                  <a:pt x="1478837" y="1673861"/>
                </a:lnTo>
                <a:lnTo>
                  <a:pt x="0" y="167386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10281247" y="870443"/>
            <a:ext cx="1383313" cy="1537015"/>
          </a:xfrm>
          <a:custGeom>
            <a:avLst/>
            <a:gdLst/>
            <a:ahLst/>
            <a:cxnLst/>
            <a:rect l="l" t="t" r="r" b="b"/>
            <a:pathLst>
              <a:path w="1383313" h="1537015">
                <a:moveTo>
                  <a:pt x="0" y="0"/>
                </a:moveTo>
                <a:lnTo>
                  <a:pt x="1383313" y="0"/>
                </a:lnTo>
                <a:lnTo>
                  <a:pt x="1383313" y="1537015"/>
                </a:lnTo>
                <a:lnTo>
                  <a:pt x="0" y="1537015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6628784" y="805621"/>
            <a:ext cx="1439387" cy="1666659"/>
          </a:xfrm>
          <a:custGeom>
            <a:avLst/>
            <a:gdLst/>
            <a:ahLst/>
            <a:cxnLst/>
            <a:rect l="l" t="t" r="r" b="b"/>
            <a:pathLst>
              <a:path w="1439387" h="1666659">
                <a:moveTo>
                  <a:pt x="0" y="0"/>
                </a:moveTo>
                <a:lnTo>
                  <a:pt x="1439388" y="0"/>
                </a:lnTo>
                <a:lnTo>
                  <a:pt x="1439388" y="1666659"/>
                </a:lnTo>
                <a:lnTo>
                  <a:pt x="0" y="1666659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 rot="-3340092">
            <a:off x="10508826" y="5943467"/>
            <a:ext cx="573229" cy="1713456"/>
          </a:xfrm>
          <a:custGeom>
            <a:avLst/>
            <a:gdLst/>
            <a:ahLst/>
            <a:cxnLst/>
            <a:rect l="l" t="t" r="r" b="b"/>
            <a:pathLst>
              <a:path w="573229" h="1713456">
                <a:moveTo>
                  <a:pt x="0" y="0"/>
                </a:moveTo>
                <a:lnTo>
                  <a:pt x="573229" y="0"/>
                </a:lnTo>
                <a:lnTo>
                  <a:pt x="573229" y="1713456"/>
                </a:lnTo>
                <a:lnTo>
                  <a:pt x="0" y="1713456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26" name="TextBox 26"/>
          <p:cNvSpPr txBox="1"/>
          <p:nvPr/>
        </p:nvSpPr>
        <p:spPr>
          <a:xfrm>
            <a:off x="7348478" y="4724775"/>
            <a:ext cx="3296604" cy="8335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77"/>
              </a:lnSpc>
            </a:pPr>
            <a:r>
              <a:rPr lang="en-US" sz="6600" dirty="0">
                <a:solidFill>
                  <a:srgbClr val="000000"/>
                </a:solidFill>
                <a:latin typeface="Perpetua Titling MT" panose="02020502060505020804" pitchFamily="18" charset="0"/>
                <a:ea typeface="Safira March"/>
                <a:cs typeface="Safira March"/>
                <a:sym typeface="Safira March"/>
              </a:rPr>
              <a:t> SCOPE</a:t>
            </a:r>
            <a:r>
              <a:rPr lang="en-US" sz="3427" dirty="0">
                <a:solidFill>
                  <a:srgbClr val="000000"/>
                </a:solidFill>
                <a:latin typeface="Safira March"/>
                <a:ea typeface="Safira March"/>
                <a:cs typeface="Safira March"/>
                <a:sym typeface="Safira March"/>
              </a:rPr>
              <a:t> 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863679" y="696377"/>
            <a:ext cx="5238147" cy="37936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04"/>
              </a:lnSpc>
              <a:spcBef>
                <a:spcPct val="0"/>
              </a:spcBef>
            </a:pPr>
            <a:r>
              <a:rPr lang="en-US" sz="3230" dirty="0">
                <a:solidFill>
                  <a:srgbClr val="000000"/>
                </a:solidFill>
                <a:latin typeface="Arapey Bold"/>
                <a:ea typeface="Arapey Bold"/>
                <a:cs typeface="Arapey Bold"/>
                <a:sym typeface="Arapey Bold"/>
              </a:rPr>
              <a:t>Multi-Language Support</a:t>
            </a:r>
            <a:r>
              <a:rPr lang="en-US" sz="3230" dirty="0">
                <a:solidFill>
                  <a:srgbClr val="000000"/>
                </a:solidFill>
                <a:latin typeface="Arapey"/>
                <a:ea typeface="Arapey"/>
                <a:cs typeface="Arapey"/>
                <a:sym typeface="Arapey"/>
              </a:rPr>
              <a:t> : Extend the app to support multiple languages, catering to patients from diverse linguistic backgrounds.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703669" y="5648549"/>
            <a:ext cx="5822084" cy="35189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60"/>
              </a:lnSpc>
              <a:spcBef>
                <a:spcPct val="0"/>
              </a:spcBef>
            </a:pPr>
            <a:r>
              <a:rPr lang="en-US" sz="2995">
                <a:solidFill>
                  <a:srgbClr val="000000"/>
                </a:solidFill>
                <a:latin typeface="Arapey Bold"/>
                <a:ea typeface="Arapey Bold"/>
                <a:cs typeface="Arapey Bold"/>
                <a:sym typeface="Arapey Bold"/>
              </a:rPr>
              <a:t>Integration with IoT Hospital Systems </a:t>
            </a:r>
            <a:r>
              <a:rPr lang="en-US" sz="2995">
                <a:solidFill>
                  <a:srgbClr val="000000"/>
                </a:solidFill>
                <a:latin typeface="Arapey"/>
                <a:ea typeface="Arapey"/>
                <a:cs typeface="Arapey"/>
                <a:sym typeface="Arapey"/>
              </a:rPr>
              <a:t>: Connect with IoT devices like patient monitors and wearables to provide real-time health updates and automated alerts.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2109760" y="679943"/>
            <a:ext cx="5448126" cy="39339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55"/>
              </a:lnSpc>
              <a:spcBef>
                <a:spcPct val="0"/>
              </a:spcBef>
            </a:pPr>
            <a:r>
              <a:rPr lang="en-US" sz="2780">
                <a:solidFill>
                  <a:srgbClr val="000000"/>
                </a:solidFill>
                <a:latin typeface="Arapey Bold"/>
                <a:ea typeface="Arapey Bold"/>
                <a:cs typeface="Arapey Bold"/>
                <a:sym typeface="Arapey Bold"/>
              </a:rPr>
              <a:t>AI-Powered Predictive Alerts</a:t>
            </a:r>
            <a:r>
              <a:rPr lang="en-US" sz="2780">
                <a:solidFill>
                  <a:srgbClr val="000000"/>
                </a:solidFill>
                <a:latin typeface="Arapey"/>
                <a:ea typeface="Arapey"/>
                <a:cs typeface="Arapey"/>
                <a:sym typeface="Arapey"/>
              </a:rPr>
              <a:t> : Implement machine learning models to predict emergencies based on patient health data trends, generate proactive alerts and recommend preventive measures.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2077213" y="5653167"/>
            <a:ext cx="5401519" cy="36073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08"/>
              </a:lnSpc>
            </a:pPr>
            <a:r>
              <a:rPr lang="en-US" sz="3073">
                <a:solidFill>
                  <a:srgbClr val="000000"/>
                </a:solidFill>
                <a:latin typeface="Arapey Bold"/>
                <a:ea typeface="Arapey Bold"/>
                <a:cs typeface="Arapey Bold"/>
                <a:sym typeface="Arapey Bold"/>
              </a:rPr>
              <a:t>Virtual Assistant for Chronic Conditions</a:t>
            </a:r>
            <a:r>
              <a:rPr lang="en-US" sz="3073">
                <a:solidFill>
                  <a:srgbClr val="000000"/>
                </a:solidFill>
                <a:latin typeface="Arapey"/>
                <a:ea typeface="Arapey"/>
                <a:cs typeface="Arapey"/>
                <a:sym typeface="Arapey"/>
              </a:rPr>
              <a:t> : </a:t>
            </a:r>
          </a:p>
          <a:p>
            <a:pPr algn="ctr">
              <a:lnSpc>
                <a:spcPts val="5808"/>
              </a:lnSpc>
              <a:spcBef>
                <a:spcPct val="0"/>
              </a:spcBef>
            </a:pPr>
            <a:r>
              <a:rPr lang="en-US" sz="3073">
                <a:solidFill>
                  <a:srgbClr val="000000"/>
                </a:solidFill>
                <a:latin typeface="Arapey"/>
                <a:ea typeface="Arapey"/>
                <a:cs typeface="Arapey"/>
                <a:sym typeface="Arapey"/>
              </a:rPr>
              <a:t>Provide personalized support and guidance for patients with chronic conditions.</a:t>
            </a:r>
          </a:p>
        </p:txBody>
      </p:sp>
      <p:sp>
        <p:nvSpPr>
          <p:cNvPr id="31" name="Freeform 31"/>
          <p:cNvSpPr/>
          <p:nvPr/>
        </p:nvSpPr>
        <p:spPr>
          <a:xfrm rot="2700000" flipH="1">
            <a:off x="7245897" y="6099525"/>
            <a:ext cx="573229" cy="1713456"/>
          </a:xfrm>
          <a:custGeom>
            <a:avLst/>
            <a:gdLst/>
            <a:ahLst/>
            <a:cxnLst/>
            <a:rect l="l" t="t" r="r" b="b"/>
            <a:pathLst>
              <a:path w="573229" h="1713456">
                <a:moveTo>
                  <a:pt x="573229" y="0"/>
                </a:moveTo>
                <a:lnTo>
                  <a:pt x="0" y="0"/>
                </a:lnTo>
                <a:lnTo>
                  <a:pt x="0" y="1713456"/>
                </a:lnTo>
                <a:lnTo>
                  <a:pt x="573229" y="1713456"/>
                </a:lnTo>
                <a:lnTo>
                  <a:pt x="573229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32" name="Freeform 32"/>
          <p:cNvSpPr/>
          <p:nvPr/>
        </p:nvSpPr>
        <p:spPr>
          <a:xfrm rot="2700000" flipV="1">
            <a:off x="10697474" y="2514002"/>
            <a:ext cx="573229" cy="1713456"/>
          </a:xfrm>
          <a:custGeom>
            <a:avLst/>
            <a:gdLst/>
            <a:ahLst/>
            <a:cxnLst/>
            <a:rect l="l" t="t" r="r" b="b"/>
            <a:pathLst>
              <a:path w="573229" h="1713456">
                <a:moveTo>
                  <a:pt x="0" y="1713456"/>
                </a:moveTo>
                <a:lnTo>
                  <a:pt x="573229" y="1713456"/>
                </a:lnTo>
                <a:lnTo>
                  <a:pt x="573229" y="0"/>
                </a:lnTo>
                <a:lnTo>
                  <a:pt x="0" y="0"/>
                </a:lnTo>
                <a:lnTo>
                  <a:pt x="0" y="1713456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33" name="Freeform 33"/>
          <p:cNvSpPr/>
          <p:nvPr/>
        </p:nvSpPr>
        <p:spPr>
          <a:xfrm rot="-2988437" flipH="1" flipV="1">
            <a:off x="7078544" y="2617845"/>
            <a:ext cx="573229" cy="1713456"/>
          </a:xfrm>
          <a:custGeom>
            <a:avLst/>
            <a:gdLst/>
            <a:ahLst/>
            <a:cxnLst/>
            <a:rect l="l" t="t" r="r" b="b"/>
            <a:pathLst>
              <a:path w="573229" h="1713456">
                <a:moveTo>
                  <a:pt x="573229" y="1713456"/>
                </a:moveTo>
                <a:lnTo>
                  <a:pt x="0" y="1713456"/>
                </a:lnTo>
                <a:lnTo>
                  <a:pt x="0" y="0"/>
                </a:lnTo>
                <a:lnTo>
                  <a:pt x="573229" y="0"/>
                </a:lnTo>
                <a:lnTo>
                  <a:pt x="573229" y="1713456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88533" y="5143500"/>
            <a:ext cx="4127261" cy="5717869"/>
          </a:xfrm>
          <a:custGeom>
            <a:avLst/>
            <a:gdLst/>
            <a:ahLst/>
            <a:cxnLst/>
            <a:rect l="l" t="t" r="r" b="b"/>
            <a:pathLst>
              <a:path w="4127261" h="5717869">
                <a:moveTo>
                  <a:pt x="0" y="0"/>
                </a:moveTo>
                <a:lnTo>
                  <a:pt x="4127262" y="0"/>
                </a:lnTo>
                <a:lnTo>
                  <a:pt x="4127262" y="5717869"/>
                </a:lnTo>
                <a:lnTo>
                  <a:pt x="0" y="57178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593317" y="0"/>
            <a:ext cx="1828678" cy="1399770"/>
          </a:xfrm>
          <a:custGeom>
            <a:avLst/>
            <a:gdLst/>
            <a:ahLst/>
            <a:cxnLst/>
            <a:rect l="l" t="t" r="r" b="b"/>
            <a:pathLst>
              <a:path w="1828678" h="1399770">
                <a:moveTo>
                  <a:pt x="0" y="0"/>
                </a:moveTo>
                <a:lnTo>
                  <a:pt x="1828678" y="0"/>
                </a:lnTo>
                <a:lnTo>
                  <a:pt x="1828678" y="1399770"/>
                </a:lnTo>
                <a:lnTo>
                  <a:pt x="0" y="13997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2274798" y="-129526"/>
            <a:ext cx="3692894" cy="2316452"/>
          </a:xfrm>
          <a:custGeom>
            <a:avLst/>
            <a:gdLst/>
            <a:ahLst/>
            <a:cxnLst/>
            <a:rect l="l" t="t" r="r" b="b"/>
            <a:pathLst>
              <a:path w="3692894" h="2316452">
                <a:moveTo>
                  <a:pt x="0" y="0"/>
                </a:moveTo>
                <a:lnTo>
                  <a:pt x="3692895" y="0"/>
                </a:lnTo>
                <a:lnTo>
                  <a:pt x="3692895" y="2316452"/>
                </a:lnTo>
                <a:lnTo>
                  <a:pt x="0" y="231645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1008282" flipH="1">
            <a:off x="15577627" y="440214"/>
            <a:ext cx="2659752" cy="3491322"/>
          </a:xfrm>
          <a:custGeom>
            <a:avLst/>
            <a:gdLst/>
            <a:ahLst/>
            <a:cxnLst/>
            <a:rect l="l" t="t" r="r" b="b"/>
            <a:pathLst>
              <a:path w="2659752" h="3491322">
                <a:moveTo>
                  <a:pt x="2659752" y="0"/>
                </a:moveTo>
                <a:lnTo>
                  <a:pt x="0" y="0"/>
                </a:lnTo>
                <a:lnTo>
                  <a:pt x="0" y="3491322"/>
                </a:lnTo>
                <a:lnTo>
                  <a:pt x="2659752" y="3491322"/>
                </a:lnTo>
                <a:lnTo>
                  <a:pt x="2659752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4901129" y="4986472"/>
            <a:ext cx="3641784" cy="5788963"/>
          </a:xfrm>
          <a:custGeom>
            <a:avLst/>
            <a:gdLst/>
            <a:ahLst/>
            <a:cxnLst/>
            <a:rect l="l" t="t" r="r" b="b"/>
            <a:pathLst>
              <a:path w="3641784" h="5788963">
                <a:moveTo>
                  <a:pt x="0" y="0"/>
                </a:moveTo>
                <a:lnTo>
                  <a:pt x="3641784" y="0"/>
                </a:lnTo>
                <a:lnTo>
                  <a:pt x="3641784" y="5788963"/>
                </a:lnTo>
                <a:lnTo>
                  <a:pt x="0" y="578896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2058768">
            <a:off x="-130925" y="1416858"/>
            <a:ext cx="4002578" cy="4114800"/>
          </a:xfrm>
          <a:custGeom>
            <a:avLst/>
            <a:gdLst/>
            <a:ahLst/>
            <a:cxnLst/>
            <a:rect l="l" t="t" r="r" b="b"/>
            <a:pathLst>
              <a:path w="4002578" h="4114800">
                <a:moveTo>
                  <a:pt x="0" y="0"/>
                </a:moveTo>
                <a:lnTo>
                  <a:pt x="4002578" y="0"/>
                </a:lnTo>
                <a:lnTo>
                  <a:pt x="400257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576085">
            <a:off x="7542452" y="-1458397"/>
            <a:ext cx="3453647" cy="3177355"/>
          </a:xfrm>
          <a:custGeom>
            <a:avLst/>
            <a:gdLst/>
            <a:ahLst/>
            <a:cxnLst/>
            <a:rect l="l" t="t" r="r" b="b"/>
            <a:pathLst>
              <a:path w="3453647" h="3177355">
                <a:moveTo>
                  <a:pt x="0" y="0"/>
                </a:moveTo>
                <a:lnTo>
                  <a:pt x="3453647" y="0"/>
                </a:lnTo>
                <a:lnTo>
                  <a:pt x="3453647" y="3177355"/>
                </a:lnTo>
                <a:lnTo>
                  <a:pt x="0" y="3177355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3884141" y="2208109"/>
            <a:ext cx="10070218" cy="5103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845"/>
              </a:lnSpc>
            </a:pPr>
            <a:r>
              <a:rPr lang="en-US" sz="15000" dirty="0">
                <a:solidFill>
                  <a:srgbClr val="000000"/>
                </a:solidFill>
                <a:latin typeface="Perpetua Titling MT" panose="02020502060505020804" pitchFamily="18" charset="0"/>
                <a:ea typeface="Safira March"/>
                <a:cs typeface="Safira March"/>
                <a:sym typeface="Safira March"/>
              </a:rPr>
              <a:t>THANK YOU</a:t>
            </a:r>
          </a:p>
        </p:txBody>
      </p:sp>
      <p:sp>
        <p:nvSpPr>
          <p:cNvPr id="10" name="Freeform 10"/>
          <p:cNvSpPr/>
          <p:nvPr/>
        </p:nvSpPr>
        <p:spPr>
          <a:xfrm rot="-2779673">
            <a:off x="10237619" y="6879909"/>
            <a:ext cx="3359173" cy="4114800"/>
          </a:xfrm>
          <a:custGeom>
            <a:avLst/>
            <a:gdLst/>
            <a:ahLst/>
            <a:cxnLst/>
            <a:rect l="l" t="t" r="r" b="b"/>
            <a:pathLst>
              <a:path w="3359173" h="4114800">
                <a:moveTo>
                  <a:pt x="0" y="0"/>
                </a:moveTo>
                <a:lnTo>
                  <a:pt x="3359173" y="0"/>
                </a:lnTo>
                <a:lnTo>
                  <a:pt x="335917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1813175">
            <a:off x="4970096" y="7603330"/>
            <a:ext cx="3778768" cy="3807323"/>
          </a:xfrm>
          <a:custGeom>
            <a:avLst/>
            <a:gdLst/>
            <a:ahLst/>
            <a:cxnLst/>
            <a:rect l="l" t="t" r="r" b="b"/>
            <a:pathLst>
              <a:path w="3778768" h="3807323">
                <a:moveTo>
                  <a:pt x="0" y="0"/>
                </a:moveTo>
                <a:lnTo>
                  <a:pt x="3778768" y="0"/>
                </a:lnTo>
                <a:lnTo>
                  <a:pt x="3778768" y="3807322"/>
                </a:lnTo>
                <a:lnTo>
                  <a:pt x="0" y="3807322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441338" flipH="1">
            <a:off x="6502465" y="-1362642"/>
            <a:ext cx="19274021" cy="12097884"/>
          </a:xfrm>
          <a:custGeom>
            <a:avLst/>
            <a:gdLst/>
            <a:ahLst/>
            <a:cxnLst/>
            <a:rect l="l" t="t" r="r" b="b"/>
            <a:pathLst>
              <a:path w="19274021" h="12097884">
                <a:moveTo>
                  <a:pt x="19274021" y="0"/>
                </a:moveTo>
                <a:lnTo>
                  <a:pt x="0" y="0"/>
                </a:lnTo>
                <a:lnTo>
                  <a:pt x="0" y="12097884"/>
                </a:lnTo>
                <a:lnTo>
                  <a:pt x="19274021" y="12097884"/>
                </a:lnTo>
                <a:lnTo>
                  <a:pt x="19274021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4351596"/>
            <a:ext cx="6866780" cy="25401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332"/>
              </a:lnSpc>
            </a:pPr>
            <a:r>
              <a:rPr lang="en-US" sz="7028" b="1" dirty="0">
                <a:solidFill>
                  <a:srgbClr val="000000"/>
                </a:solidFill>
                <a:latin typeface="Antonio Bold"/>
                <a:ea typeface="Antonio Bold"/>
                <a:cs typeface="Antonio Bold"/>
                <a:sym typeface="Antonio Bold"/>
              </a:rPr>
              <a:t>VOICE BASED PATIENT CALL SYSTEM</a:t>
            </a:r>
          </a:p>
        </p:txBody>
      </p:sp>
      <p:sp>
        <p:nvSpPr>
          <p:cNvPr id="4" name="Freeform 4"/>
          <p:cNvSpPr/>
          <p:nvPr/>
        </p:nvSpPr>
        <p:spPr>
          <a:xfrm>
            <a:off x="-1011580" y="0"/>
            <a:ext cx="4620888" cy="2589574"/>
          </a:xfrm>
          <a:custGeom>
            <a:avLst/>
            <a:gdLst/>
            <a:ahLst/>
            <a:cxnLst/>
            <a:rect l="l" t="t" r="r" b="b"/>
            <a:pathLst>
              <a:path w="4620888" h="2589574">
                <a:moveTo>
                  <a:pt x="0" y="0"/>
                </a:moveTo>
                <a:lnTo>
                  <a:pt x="4620888" y="0"/>
                </a:lnTo>
                <a:lnTo>
                  <a:pt x="4620888" y="2589574"/>
                </a:lnTo>
                <a:lnTo>
                  <a:pt x="0" y="258957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8634052" y="1018562"/>
            <a:ext cx="9467741" cy="87458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66"/>
              </a:lnSpc>
            </a:pPr>
            <a:r>
              <a:rPr lang="en-US" sz="4109" dirty="0">
                <a:solidFill>
                  <a:srgbClr val="000000"/>
                </a:solidFill>
                <a:latin typeface="Arapey"/>
                <a:ea typeface="Arapey"/>
                <a:cs typeface="Arapey"/>
                <a:sym typeface="Arapey"/>
              </a:rPr>
              <a:t>A Voice-Based Patient Call System is an </a:t>
            </a:r>
            <a:r>
              <a:rPr lang="en-US" sz="4109" dirty="0">
                <a:solidFill>
                  <a:srgbClr val="000000"/>
                </a:solidFill>
                <a:latin typeface="Arapey Bold"/>
                <a:ea typeface="Arapey Bold"/>
                <a:cs typeface="Arapey Bold"/>
                <a:sym typeface="Arapey Bold"/>
              </a:rPr>
              <a:t>AI-powered healthcare solution</a:t>
            </a:r>
            <a:r>
              <a:rPr lang="en-US" sz="4109" dirty="0">
                <a:solidFill>
                  <a:srgbClr val="000000"/>
                </a:solidFill>
                <a:latin typeface="Arapey"/>
                <a:ea typeface="Arapey"/>
                <a:cs typeface="Arapey"/>
                <a:sym typeface="Arapey"/>
              </a:rPr>
              <a:t> designed to </a:t>
            </a:r>
            <a:r>
              <a:rPr lang="en-US" sz="4109" dirty="0">
                <a:solidFill>
                  <a:srgbClr val="000000"/>
                </a:solidFill>
                <a:latin typeface="Arapey Bold"/>
                <a:ea typeface="Arapey Bold"/>
                <a:cs typeface="Arapey Bold"/>
                <a:sym typeface="Arapey Bold"/>
              </a:rPr>
              <a:t>enhance communication</a:t>
            </a:r>
            <a:r>
              <a:rPr lang="en-US" sz="4109" dirty="0">
                <a:solidFill>
                  <a:srgbClr val="000000"/>
                </a:solidFill>
                <a:latin typeface="Arapey"/>
                <a:ea typeface="Arapey"/>
                <a:cs typeface="Arapey"/>
                <a:sym typeface="Arapey"/>
              </a:rPr>
              <a:t> between patients and medical staff. This system allows patients, especially those with mobility challenges or critical conditions, to request assistance using </a:t>
            </a:r>
            <a:r>
              <a:rPr lang="en-US" sz="4109" dirty="0">
                <a:solidFill>
                  <a:srgbClr val="000000"/>
                </a:solidFill>
                <a:latin typeface="Arapey Bold"/>
                <a:ea typeface="Arapey Bold"/>
                <a:cs typeface="Arapey Bold"/>
                <a:sym typeface="Arapey Bold"/>
              </a:rPr>
              <a:t>voice commands</a:t>
            </a:r>
            <a:r>
              <a:rPr lang="en-US" sz="4109" dirty="0">
                <a:solidFill>
                  <a:srgbClr val="000000"/>
                </a:solidFill>
                <a:latin typeface="Arapey"/>
                <a:ea typeface="Arapey"/>
                <a:cs typeface="Arapey"/>
                <a:sym typeface="Arapey"/>
              </a:rPr>
              <a:t> instead of relying on traditional nurse call buttons or manual alerts.</a:t>
            </a:r>
          </a:p>
        </p:txBody>
      </p:sp>
      <p:sp>
        <p:nvSpPr>
          <p:cNvPr id="6" name="Freeform 6"/>
          <p:cNvSpPr/>
          <p:nvPr/>
        </p:nvSpPr>
        <p:spPr>
          <a:xfrm rot="7659121">
            <a:off x="-3004509" y="6912219"/>
            <a:ext cx="7629294" cy="7828566"/>
          </a:xfrm>
          <a:custGeom>
            <a:avLst/>
            <a:gdLst/>
            <a:ahLst/>
            <a:cxnLst/>
            <a:rect l="l" t="t" r="r" b="b"/>
            <a:pathLst>
              <a:path w="7629294" h="7828566">
                <a:moveTo>
                  <a:pt x="0" y="0"/>
                </a:moveTo>
                <a:lnTo>
                  <a:pt x="7629294" y="0"/>
                </a:lnTo>
                <a:lnTo>
                  <a:pt x="7629294" y="7828567"/>
                </a:lnTo>
                <a:lnTo>
                  <a:pt x="0" y="782856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7659121">
            <a:off x="2913525" y="-5581687"/>
            <a:ext cx="7629294" cy="7828566"/>
          </a:xfrm>
          <a:custGeom>
            <a:avLst/>
            <a:gdLst/>
            <a:ahLst/>
            <a:cxnLst/>
            <a:rect l="l" t="t" r="r" b="b"/>
            <a:pathLst>
              <a:path w="7629294" h="7828566">
                <a:moveTo>
                  <a:pt x="0" y="0"/>
                </a:moveTo>
                <a:lnTo>
                  <a:pt x="7629293" y="0"/>
                </a:lnTo>
                <a:lnTo>
                  <a:pt x="7629293" y="7828567"/>
                </a:lnTo>
                <a:lnTo>
                  <a:pt x="0" y="782856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670421" y="6411191"/>
            <a:ext cx="2566139" cy="4114800"/>
          </a:xfrm>
          <a:custGeom>
            <a:avLst/>
            <a:gdLst/>
            <a:ahLst/>
            <a:cxnLst/>
            <a:rect l="l" t="t" r="r" b="b"/>
            <a:pathLst>
              <a:path w="2566139" h="4114800">
                <a:moveTo>
                  <a:pt x="0" y="0"/>
                </a:moveTo>
                <a:lnTo>
                  <a:pt x="2566139" y="0"/>
                </a:lnTo>
                <a:lnTo>
                  <a:pt x="256613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-2895934" y="3524808"/>
            <a:ext cx="10515934" cy="8335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77"/>
              </a:lnSpc>
            </a:pPr>
            <a:r>
              <a:rPr lang="en-US" sz="6600" dirty="0">
                <a:solidFill>
                  <a:srgbClr val="000000"/>
                </a:solidFill>
                <a:latin typeface="Perpetua Titling MT" panose="02020502060505020804" pitchFamily="18" charset="0"/>
                <a:ea typeface="Safira March"/>
                <a:cs typeface="Safira March"/>
                <a:sym typeface="Safira March"/>
              </a:rPr>
              <a:t>WHAT IS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448996" y="5955348"/>
            <a:ext cx="1850815" cy="10576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23"/>
              </a:lnSpc>
            </a:pPr>
            <a:r>
              <a:rPr lang="en-US" sz="9600" dirty="0">
                <a:solidFill>
                  <a:srgbClr val="000000"/>
                </a:solidFill>
                <a:latin typeface="Perpetua Titling MT" panose="02020502060505020804" pitchFamily="18" charset="0"/>
                <a:ea typeface="Safira March"/>
                <a:cs typeface="Safira March"/>
                <a:sym typeface="Safira March"/>
              </a:rPr>
              <a:t>?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9" grpId="0"/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733809" y="2527756"/>
            <a:ext cx="6866780" cy="25401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332"/>
              </a:lnSpc>
            </a:pPr>
            <a:r>
              <a:rPr lang="en-US" sz="7028" b="1" dirty="0">
                <a:solidFill>
                  <a:srgbClr val="000000"/>
                </a:solidFill>
                <a:latin typeface="Antonio Bold"/>
                <a:ea typeface="Antonio Bold"/>
                <a:cs typeface="Antonio Bold"/>
                <a:sym typeface="Antonio Bold"/>
              </a:rPr>
              <a:t>VOICE BASED PATIENT CALL SYSTEM</a:t>
            </a:r>
          </a:p>
        </p:txBody>
      </p:sp>
      <p:sp>
        <p:nvSpPr>
          <p:cNvPr id="3" name="Freeform 3"/>
          <p:cNvSpPr/>
          <p:nvPr/>
        </p:nvSpPr>
        <p:spPr>
          <a:xfrm>
            <a:off x="14948856" y="-394855"/>
            <a:ext cx="4620888" cy="2589574"/>
          </a:xfrm>
          <a:custGeom>
            <a:avLst/>
            <a:gdLst/>
            <a:ahLst/>
            <a:cxnLst/>
            <a:rect l="l" t="t" r="r" b="b"/>
            <a:pathLst>
              <a:path w="4620888" h="2589574">
                <a:moveTo>
                  <a:pt x="0" y="0"/>
                </a:moveTo>
                <a:lnTo>
                  <a:pt x="4620888" y="0"/>
                </a:lnTo>
                <a:lnTo>
                  <a:pt x="4620888" y="2589574"/>
                </a:lnTo>
                <a:lnTo>
                  <a:pt x="0" y="25895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7659121">
            <a:off x="14190273" y="7517385"/>
            <a:ext cx="7629294" cy="7828566"/>
          </a:xfrm>
          <a:custGeom>
            <a:avLst/>
            <a:gdLst/>
            <a:ahLst/>
            <a:cxnLst/>
            <a:rect l="l" t="t" r="r" b="b"/>
            <a:pathLst>
              <a:path w="7629294" h="7828566">
                <a:moveTo>
                  <a:pt x="0" y="0"/>
                </a:moveTo>
                <a:lnTo>
                  <a:pt x="7629294" y="0"/>
                </a:lnTo>
                <a:lnTo>
                  <a:pt x="7629294" y="7828567"/>
                </a:lnTo>
                <a:lnTo>
                  <a:pt x="0" y="782856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7659121">
            <a:off x="-5579312" y="-2377512"/>
            <a:ext cx="7629294" cy="7828566"/>
          </a:xfrm>
          <a:custGeom>
            <a:avLst/>
            <a:gdLst/>
            <a:ahLst/>
            <a:cxnLst/>
            <a:rect l="l" t="t" r="r" b="b"/>
            <a:pathLst>
              <a:path w="7629294" h="7828566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1399001" y="6390137"/>
            <a:ext cx="6201588" cy="1115842"/>
            <a:chOff x="0" y="0"/>
            <a:chExt cx="1633340" cy="29388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633340" cy="293884"/>
            </a:xfrm>
            <a:custGeom>
              <a:avLst/>
              <a:gdLst/>
              <a:ahLst/>
              <a:cxnLst/>
              <a:rect l="l" t="t" r="r" b="b"/>
              <a:pathLst>
                <a:path w="1633340" h="293884">
                  <a:moveTo>
                    <a:pt x="63667" y="0"/>
                  </a:moveTo>
                  <a:lnTo>
                    <a:pt x="1569673" y="0"/>
                  </a:lnTo>
                  <a:cubicBezTo>
                    <a:pt x="1604835" y="0"/>
                    <a:pt x="1633340" y="28505"/>
                    <a:pt x="1633340" y="63667"/>
                  </a:cubicBezTo>
                  <a:lnTo>
                    <a:pt x="1633340" y="230217"/>
                  </a:lnTo>
                  <a:cubicBezTo>
                    <a:pt x="1633340" y="265380"/>
                    <a:pt x="1604835" y="293884"/>
                    <a:pt x="1569673" y="293884"/>
                  </a:cubicBezTo>
                  <a:lnTo>
                    <a:pt x="63667" y="293884"/>
                  </a:lnTo>
                  <a:cubicBezTo>
                    <a:pt x="28505" y="293884"/>
                    <a:pt x="0" y="265380"/>
                    <a:pt x="0" y="230217"/>
                  </a:cubicBezTo>
                  <a:lnTo>
                    <a:pt x="0" y="63667"/>
                  </a:lnTo>
                  <a:cubicBezTo>
                    <a:pt x="0" y="28505"/>
                    <a:pt x="28505" y="0"/>
                    <a:pt x="63667" y="0"/>
                  </a:cubicBezTo>
                  <a:close/>
                </a:path>
              </a:pathLst>
            </a:custGeom>
            <a:solidFill>
              <a:srgbClr val="9DB4DE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66675"/>
              <a:ext cx="1633340" cy="3605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899"/>
                </a:lnSpc>
              </a:pPr>
              <a:r>
                <a:rPr lang="en-US" sz="3499">
                  <a:solidFill>
                    <a:srgbClr val="FFFFFF"/>
                  </a:solidFill>
                  <a:latin typeface="Higuen Elegant Serif"/>
                  <a:ea typeface="Higuen Elegant Serif"/>
                  <a:cs typeface="Higuen Elegant Serif"/>
                  <a:sym typeface="Higuen Elegant Serif"/>
                </a:rPr>
                <a:t>Outdated Call Systems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0231693" y="7405592"/>
            <a:ext cx="6201588" cy="1115842"/>
            <a:chOff x="0" y="0"/>
            <a:chExt cx="1633340" cy="29388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633340" cy="293884"/>
            </a:xfrm>
            <a:custGeom>
              <a:avLst/>
              <a:gdLst/>
              <a:ahLst/>
              <a:cxnLst/>
              <a:rect l="l" t="t" r="r" b="b"/>
              <a:pathLst>
                <a:path w="1633340" h="293884">
                  <a:moveTo>
                    <a:pt x="63667" y="0"/>
                  </a:moveTo>
                  <a:lnTo>
                    <a:pt x="1569673" y="0"/>
                  </a:lnTo>
                  <a:cubicBezTo>
                    <a:pt x="1604835" y="0"/>
                    <a:pt x="1633340" y="28505"/>
                    <a:pt x="1633340" y="63667"/>
                  </a:cubicBezTo>
                  <a:lnTo>
                    <a:pt x="1633340" y="230217"/>
                  </a:lnTo>
                  <a:cubicBezTo>
                    <a:pt x="1633340" y="265380"/>
                    <a:pt x="1604835" y="293884"/>
                    <a:pt x="1569673" y="293884"/>
                  </a:cubicBezTo>
                  <a:lnTo>
                    <a:pt x="63667" y="293884"/>
                  </a:lnTo>
                  <a:cubicBezTo>
                    <a:pt x="28505" y="293884"/>
                    <a:pt x="0" y="265380"/>
                    <a:pt x="0" y="230217"/>
                  </a:cubicBezTo>
                  <a:lnTo>
                    <a:pt x="0" y="63667"/>
                  </a:lnTo>
                  <a:cubicBezTo>
                    <a:pt x="0" y="28505"/>
                    <a:pt x="28505" y="0"/>
                    <a:pt x="63667" y="0"/>
                  </a:cubicBezTo>
                  <a:close/>
                </a:path>
              </a:pathLst>
            </a:custGeom>
            <a:solidFill>
              <a:srgbClr val="485274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66675"/>
              <a:ext cx="1633340" cy="3605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899"/>
                </a:lnSpc>
              </a:pPr>
              <a:r>
                <a:rPr lang="en-US" sz="3499">
                  <a:solidFill>
                    <a:srgbClr val="FFFFFF"/>
                  </a:solidFill>
                  <a:latin typeface="Higuen Elegant Serif"/>
                  <a:ea typeface="Higuen Elegant Serif"/>
                  <a:cs typeface="Higuen Elegant Serif"/>
                  <a:sym typeface="Higuen Elegant Serif"/>
                </a:rPr>
                <a:t>Voice Based Assistence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028700" y="899932"/>
            <a:ext cx="6201588" cy="1115842"/>
            <a:chOff x="0" y="0"/>
            <a:chExt cx="1633340" cy="293884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633340" cy="293884"/>
            </a:xfrm>
            <a:custGeom>
              <a:avLst/>
              <a:gdLst/>
              <a:ahLst/>
              <a:cxnLst/>
              <a:rect l="l" t="t" r="r" b="b"/>
              <a:pathLst>
                <a:path w="1633340" h="293884">
                  <a:moveTo>
                    <a:pt x="63667" y="0"/>
                  </a:moveTo>
                  <a:lnTo>
                    <a:pt x="1569673" y="0"/>
                  </a:lnTo>
                  <a:cubicBezTo>
                    <a:pt x="1604835" y="0"/>
                    <a:pt x="1633340" y="28505"/>
                    <a:pt x="1633340" y="63667"/>
                  </a:cubicBezTo>
                  <a:lnTo>
                    <a:pt x="1633340" y="230217"/>
                  </a:lnTo>
                  <a:cubicBezTo>
                    <a:pt x="1633340" y="265380"/>
                    <a:pt x="1604835" y="293884"/>
                    <a:pt x="1569673" y="293884"/>
                  </a:cubicBezTo>
                  <a:lnTo>
                    <a:pt x="63667" y="293884"/>
                  </a:lnTo>
                  <a:cubicBezTo>
                    <a:pt x="28505" y="293884"/>
                    <a:pt x="0" y="265380"/>
                    <a:pt x="0" y="230217"/>
                  </a:cubicBezTo>
                  <a:lnTo>
                    <a:pt x="0" y="63667"/>
                  </a:lnTo>
                  <a:cubicBezTo>
                    <a:pt x="0" y="28505"/>
                    <a:pt x="28505" y="0"/>
                    <a:pt x="63667" y="0"/>
                  </a:cubicBezTo>
                  <a:close/>
                </a:path>
              </a:pathLst>
            </a:custGeom>
            <a:solidFill>
              <a:srgbClr val="9DB4DE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66675"/>
              <a:ext cx="1633340" cy="3605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899"/>
                </a:lnSpc>
              </a:pPr>
              <a:r>
                <a:rPr lang="en-US" sz="3499" dirty="0">
                  <a:solidFill>
                    <a:srgbClr val="FFFFFF"/>
                  </a:solidFill>
                  <a:latin typeface="Higuen Elegant Serif"/>
                  <a:ea typeface="Higuen Elegant Serif"/>
                  <a:cs typeface="Higuen Elegant Serif"/>
                  <a:sym typeface="Higuen Elegant Serif"/>
                </a:rPr>
                <a:t>Delayed response time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3193344" y="1781533"/>
            <a:ext cx="6201588" cy="1115842"/>
            <a:chOff x="0" y="0"/>
            <a:chExt cx="1633340" cy="293884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633340" cy="293884"/>
            </a:xfrm>
            <a:custGeom>
              <a:avLst/>
              <a:gdLst/>
              <a:ahLst/>
              <a:cxnLst/>
              <a:rect l="l" t="t" r="r" b="b"/>
              <a:pathLst>
                <a:path w="1633340" h="293884">
                  <a:moveTo>
                    <a:pt x="63667" y="0"/>
                  </a:moveTo>
                  <a:lnTo>
                    <a:pt x="1569673" y="0"/>
                  </a:lnTo>
                  <a:cubicBezTo>
                    <a:pt x="1604835" y="0"/>
                    <a:pt x="1633340" y="28505"/>
                    <a:pt x="1633340" y="63667"/>
                  </a:cubicBezTo>
                  <a:lnTo>
                    <a:pt x="1633340" y="230217"/>
                  </a:lnTo>
                  <a:cubicBezTo>
                    <a:pt x="1633340" y="265380"/>
                    <a:pt x="1604835" y="293884"/>
                    <a:pt x="1569673" y="293884"/>
                  </a:cubicBezTo>
                  <a:lnTo>
                    <a:pt x="63667" y="293884"/>
                  </a:lnTo>
                  <a:cubicBezTo>
                    <a:pt x="28505" y="293884"/>
                    <a:pt x="0" y="265380"/>
                    <a:pt x="0" y="230217"/>
                  </a:cubicBezTo>
                  <a:lnTo>
                    <a:pt x="0" y="63667"/>
                  </a:lnTo>
                  <a:cubicBezTo>
                    <a:pt x="0" y="28505"/>
                    <a:pt x="28505" y="0"/>
                    <a:pt x="63667" y="0"/>
                  </a:cubicBezTo>
                  <a:close/>
                </a:path>
              </a:pathLst>
            </a:custGeom>
            <a:solidFill>
              <a:srgbClr val="485274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66675"/>
              <a:ext cx="1633340" cy="3605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899"/>
                </a:lnSpc>
              </a:pPr>
              <a:r>
                <a:rPr lang="en-US" sz="3499">
                  <a:solidFill>
                    <a:srgbClr val="FFFFFF"/>
                  </a:solidFill>
                  <a:latin typeface="Higuen Elegant Serif"/>
                  <a:ea typeface="Higuen Elegant Serif"/>
                  <a:cs typeface="Higuen Elegant Serif"/>
                  <a:sym typeface="Higuen Elegant Serif"/>
                </a:rPr>
                <a:t>Faster Response 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028700" y="3859338"/>
            <a:ext cx="6201588" cy="1115842"/>
            <a:chOff x="0" y="0"/>
            <a:chExt cx="1633340" cy="293884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633340" cy="293884"/>
            </a:xfrm>
            <a:custGeom>
              <a:avLst/>
              <a:gdLst/>
              <a:ahLst/>
              <a:cxnLst/>
              <a:rect l="l" t="t" r="r" b="b"/>
              <a:pathLst>
                <a:path w="1633340" h="293884">
                  <a:moveTo>
                    <a:pt x="63667" y="0"/>
                  </a:moveTo>
                  <a:lnTo>
                    <a:pt x="1569673" y="0"/>
                  </a:lnTo>
                  <a:cubicBezTo>
                    <a:pt x="1604835" y="0"/>
                    <a:pt x="1633340" y="28505"/>
                    <a:pt x="1633340" y="63667"/>
                  </a:cubicBezTo>
                  <a:lnTo>
                    <a:pt x="1633340" y="230217"/>
                  </a:lnTo>
                  <a:cubicBezTo>
                    <a:pt x="1633340" y="265380"/>
                    <a:pt x="1604835" y="293884"/>
                    <a:pt x="1569673" y="293884"/>
                  </a:cubicBezTo>
                  <a:lnTo>
                    <a:pt x="63667" y="293884"/>
                  </a:lnTo>
                  <a:cubicBezTo>
                    <a:pt x="28505" y="293884"/>
                    <a:pt x="0" y="265380"/>
                    <a:pt x="0" y="230217"/>
                  </a:cubicBezTo>
                  <a:lnTo>
                    <a:pt x="0" y="63667"/>
                  </a:lnTo>
                  <a:cubicBezTo>
                    <a:pt x="0" y="28505"/>
                    <a:pt x="28505" y="0"/>
                    <a:pt x="63667" y="0"/>
                  </a:cubicBezTo>
                  <a:close/>
                </a:path>
              </a:pathLst>
            </a:custGeom>
            <a:solidFill>
              <a:srgbClr val="9DB4DE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66675"/>
              <a:ext cx="1633340" cy="3605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899"/>
                </a:lnSpc>
              </a:pPr>
              <a:r>
                <a:rPr lang="en-US" sz="3499" dirty="0">
                  <a:solidFill>
                    <a:srgbClr val="FFFFFF"/>
                  </a:solidFill>
                  <a:latin typeface="Higuen Elegant Serif"/>
                  <a:ea typeface="Higuen Elegant Serif"/>
                  <a:cs typeface="Higuen Elegant Serif"/>
                  <a:sym typeface="Higuen Elegant Serif"/>
                </a:rPr>
                <a:t>Insufficient Workflow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2816553" y="4742570"/>
            <a:ext cx="6201588" cy="1115842"/>
            <a:chOff x="0" y="0"/>
            <a:chExt cx="1633340" cy="293884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633340" cy="293884"/>
            </a:xfrm>
            <a:custGeom>
              <a:avLst/>
              <a:gdLst/>
              <a:ahLst/>
              <a:cxnLst/>
              <a:rect l="l" t="t" r="r" b="b"/>
              <a:pathLst>
                <a:path w="1633340" h="293884">
                  <a:moveTo>
                    <a:pt x="63667" y="0"/>
                  </a:moveTo>
                  <a:lnTo>
                    <a:pt x="1569673" y="0"/>
                  </a:lnTo>
                  <a:cubicBezTo>
                    <a:pt x="1604835" y="0"/>
                    <a:pt x="1633340" y="28505"/>
                    <a:pt x="1633340" y="63667"/>
                  </a:cubicBezTo>
                  <a:lnTo>
                    <a:pt x="1633340" y="230217"/>
                  </a:lnTo>
                  <a:cubicBezTo>
                    <a:pt x="1633340" y="265380"/>
                    <a:pt x="1604835" y="293884"/>
                    <a:pt x="1569673" y="293884"/>
                  </a:cubicBezTo>
                  <a:lnTo>
                    <a:pt x="63667" y="293884"/>
                  </a:lnTo>
                  <a:cubicBezTo>
                    <a:pt x="28505" y="293884"/>
                    <a:pt x="0" y="265380"/>
                    <a:pt x="0" y="230217"/>
                  </a:cubicBezTo>
                  <a:lnTo>
                    <a:pt x="0" y="63667"/>
                  </a:lnTo>
                  <a:cubicBezTo>
                    <a:pt x="0" y="28505"/>
                    <a:pt x="28505" y="0"/>
                    <a:pt x="63667" y="0"/>
                  </a:cubicBezTo>
                  <a:close/>
                </a:path>
              </a:pathLst>
            </a:custGeom>
            <a:solidFill>
              <a:srgbClr val="485274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66675"/>
              <a:ext cx="1633340" cy="3605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899"/>
                </a:lnSpc>
              </a:pPr>
              <a:r>
                <a:rPr lang="en-US" sz="3499" dirty="0">
                  <a:solidFill>
                    <a:srgbClr val="FFFFFF"/>
                  </a:solidFill>
                  <a:latin typeface="Higuen Elegant Serif"/>
                  <a:ea typeface="Higuen Elegant Serif"/>
                  <a:cs typeface="Higuen Elegant Serif"/>
                  <a:sym typeface="Higuen Elegant Serif"/>
                </a:rPr>
                <a:t>Real-Time Alerts</a:t>
              </a:r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5917347" y="1601571"/>
            <a:ext cx="10515934" cy="8335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77"/>
              </a:lnSpc>
            </a:pPr>
            <a:r>
              <a:rPr lang="en-US" sz="6600" dirty="0">
                <a:solidFill>
                  <a:srgbClr val="000000"/>
                </a:solidFill>
                <a:latin typeface="Perpetua Titling MT" panose="02020502060505020804" pitchFamily="18" charset="0"/>
                <a:ea typeface="Safira March"/>
                <a:cs typeface="Safira March"/>
                <a:sym typeface="Safira March"/>
              </a:rPr>
              <a:t>WHY 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6154105" y="4131509"/>
            <a:ext cx="1850815" cy="1112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23"/>
              </a:lnSpc>
            </a:pPr>
            <a:r>
              <a:rPr lang="en-US" sz="11500" dirty="0">
                <a:solidFill>
                  <a:srgbClr val="000000"/>
                </a:solidFill>
                <a:latin typeface="Perpetua Titling MT" panose="02020502060505020804" pitchFamily="18" charset="0"/>
                <a:ea typeface="Safira March"/>
                <a:cs typeface="Safira March"/>
                <a:sym typeface="Safira March"/>
              </a:rPr>
              <a:t>?</a:t>
            </a:r>
          </a:p>
        </p:txBody>
      </p:sp>
      <p:sp>
        <p:nvSpPr>
          <p:cNvPr id="26" name="Freeform 26"/>
          <p:cNvSpPr/>
          <p:nvPr/>
        </p:nvSpPr>
        <p:spPr>
          <a:xfrm>
            <a:off x="-1764665" y="7963513"/>
            <a:ext cx="4620888" cy="2589574"/>
          </a:xfrm>
          <a:custGeom>
            <a:avLst/>
            <a:gdLst/>
            <a:ahLst/>
            <a:cxnLst/>
            <a:rect l="l" t="t" r="r" b="b"/>
            <a:pathLst>
              <a:path w="4620888" h="2589574">
                <a:moveTo>
                  <a:pt x="0" y="0"/>
                </a:moveTo>
                <a:lnTo>
                  <a:pt x="4620888" y="0"/>
                </a:lnTo>
                <a:lnTo>
                  <a:pt x="4620888" y="2589574"/>
                </a:lnTo>
                <a:lnTo>
                  <a:pt x="0" y="25895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7" name="TextBox 27"/>
          <p:cNvSpPr txBox="1"/>
          <p:nvPr/>
        </p:nvSpPr>
        <p:spPr>
          <a:xfrm>
            <a:off x="2626147" y="6237259"/>
            <a:ext cx="7335982" cy="32143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77"/>
              </a:lnSpc>
              <a:spcBef>
                <a:spcPct val="0"/>
              </a:spcBef>
            </a:pPr>
            <a:r>
              <a:rPr lang="en-US" sz="3427" dirty="0">
                <a:solidFill>
                  <a:srgbClr val="000000"/>
                </a:solidFill>
                <a:latin typeface="Arapey"/>
                <a:ea typeface="Arapey"/>
                <a:cs typeface="Arapey"/>
                <a:sym typeface="Arapey"/>
              </a:rPr>
              <a:t>Improves patient experience, reduces nurse workload, and modernizes hospital communication with AI-driven automation.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4" grpId="0"/>
      <p:bldP spid="25" grpId="0"/>
      <p:bldP spid="2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886033" y="290817"/>
            <a:ext cx="10515934" cy="8573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77"/>
              </a:lnSpc>
            </a:pPr>
            <a:r>
              <a:rPr lang="en-US" sz="6600" dirty="0">
                <a:solidFill>
                  <a:srgbClr val="000000"/>
                </a:solidFill>
                <a:latin typeface="Perpetua Titling MT" panose="02020502060505020804" pitchFamily="18" charset="0"/>
                <a:ea typeface="Safira March"/>
                <a:cs typeface="Safira March"/>
                <a:sym typeface="Safira March"/>
              </a:rPr>
              <a:t>OUR APP</a:t>
            </a:r>
            <a:r>
              <a:rPr lang="en-US" sz="3427" dirty="0">
                <a:solidFill>
                  <a:srgbClr val="000000"/>
                </a:solidFill>
                <a:latin typeface="Safira March"/>
                <a:ea typeface="Safira March"/>
                <a:cs typeface="Safira March"/>
                <a:sym typeface="Safira March"/>
              </a:rPr>
              <a:t> </a:t>
            </a:r>
          </a:p>
        </p:txBody>
      </p:sp>
      <p:sp>
        <p:nvSpPr>
          <p:cNvPr id="3" name="Freeform 3"/>
          <p:cNvSpPr/>
          <p:nvPr/>
        </p:nvSpPr>
        <p:spPr>
          <a:xfrm>
            <a:off x="-1011580" y="0"/>
            <a:ext cx="4620888" cy="2589574"/>
          </a:xfrm>
          <a:custGeom>
            <a:avLst/>
            <a:gdLst/>
            <a:ahLst/>
            <a:cxnLst/>
            <a:rect l="l" t="t" r="r" b="b"/>
            <a:pathLst>
              <a:path w="4620888" h="2589574">
                <a:moveTo>
                  <a:pt x="0" y="0"/>
                </a:moveTo>
                <a:lnTo>
                  <a:pt x="4620888" y="0"/>
                </a:lnTo>
                <a:lnTo>
                  <a:pt x="4620888" y="2589574"/>
                </a:lnTo>
                <a:lnTo>
                  <a:pt x="0" y="25895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1130504">
            <a:off x="14984360" y="-3404391"/>
            <a:ext cx="7629294" cy="7828566"/>
          </a:xfrm>
          <a:custGeom>
            <a:avLst/>
            <a:gdLst/>
            <a:ahLst/>
            <a:cxnLst/>
            <a:rect l="l" t="t" r="r" b="b"/>
            <a:pathLst>
              <a:path w="7629294" h="7828566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441338" flipH="1">
            <a:off x="-530341" y="1184025"/>
            <a:ext cx="19274021" cy="12097884"/>
          </a:xfrm>
          <a:custGeom>
            <a:avLst/>
            <a:gdLst/>
            <a:ahLst/>
            <a:cxnLst/>
            <a:rect l="l" t="t" r="r" b="b"/>
            <a:pathLst>
              <a:path w="19274021" h="12097884">
                <a:moveTo>
                  <a:pt x="19274021" y="0"/>
                </a:moveTo>
                <a:lnTo>
                  <a:pt x="0" y="0"/>
                </a:lnTo>
                <a:lnTo>
                  <a:pt x="0" y="12097884"/>
                </a:lnTo>
                <a:lnTo>
                  <a:pt x="19274021" y="12097884"/>
                </a:lnTo>
                <a:lnTo>
                  <a:pt x="19274021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5486400" y="1294787"/>
            <a:ext cx="7315200" cy="252707"/>
          </a:xfrm>
          <a:custGeom>
            <a:avLst/>
            <a:gdLst/>
            <a:ahLst/>
            <a:cxnLst/>
            <a:rect l="l" t="t" r="r" b="b"/>
            <a:pathLst>
              <a:path w="7315200" h="252707">
                <a:moveTo>
                  <a:pt x="0" y="0"/>
                </a:moveTo>
                <a:lnTo>
                  <a:pt x="7315200" y="0"/>
                </a:lnTo>
                <a:lnTo>
                  <a:pt x="7315200" y="252707"/>
                </a:lnTo>
                <a:lnTo>
                  <a:pt x="0" y="25270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311727" y="3866995"/>
            <a:ext cx="5680426" cy="53010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78"/>
              </a:lnSpc>
              <a:spcBef>
                <a:spcPct val="0"/>
              </a:spcBef>
            </a:pPr>
            <a:r>
              <a:rPr lang="en-US" sz="3745" dirty="0">
                <a:solidFill>
                  <a:srgbClr val="000000"/>
                </a:solidFill>
                <a:latin typeface="Arapey"/>
                <a:ea typeface="Arapey"/>
                <a:cs typeface="Arapey"/>
                <a:sym typeface="Arapey"/>
              </a:rPr>
              <a:t>Care Connect is a </a:t>
            </a:r>
            <a:r>
              <a:rPr lang="en-US" sz="3745" dirty="0">
                <a:solidFill>
                  <a:srgbClr val="000000"/>
                </a:solidFill>
                <a:latin typeface="Arapey Bold"/>
                <a:ea typeface="Arapey Bold"/>
                <a:cs typeface="Arapey Bold"/>
                <a:sym typeface="Arapey Bold"/>
              </a:rPr>
              <a:t>voice-based patient call system</a:t>
            </a:r>
            <a:r>
              <a:rPr lang="en-US" sz="3745" dirty="0">
                <a:solidFill>
                  <a:srgbClr val="000000"/>
                </a:solidFill>
                <a:latin typeface="Arapey"/>
                <a:ea typeface="Arapey"/>
                <a:cs typeface="Arapey"/>
                <a:sym typeface="Arapey"/>
              </a:rPr>
              <a:t> designed to </a:t>
            </a:r>
            <a:r>
              <a:rPr lang="en-US" sz="3745" dirty="0">
                <a:solidFill>
                  <a:srgbClr val="000000"/>
                </a:solidFill>
                <a:latin typeface="Arapey Bold"/>
                <a:ea typeface="Arapey Bold"/>
                <a:cs typeface="Arapey Bold"/>
                <a:sym typeface="Arapey Bold"/>
              </a:rPr>
              <a:t>enhance patient care</a:t>
            </a:r>
            <a:r>
              <a:rPr lang="en-US" sz="3745" dirty="0">
                <a:solidFill>
                  <a:srgbClr val="000000"/>
                </a:solidFill>
                <a:latin typeface="Arapey"/>
                <a:ea typeface="Arapey"/>
                <a:cs typeface="Arapey"/>
                <a:sym typeface="Arapey"/>
              </a:rPr>
              <a:t> by enabling hands-free </a:t>
            </a:r>
            <a:r>
              <a:rPr lang="en-US" sz="3745" dirty="0">
                <a:solidFill>
                  <a:srgbClr val="000000"/>
                </a:solidFill>
                <a:latin typeface="Arapey Bold"/>
                <a:ea typeface="Arapey Bold"/>
                <a:cs typeface="Arapey Bold"/>
                <a:sym typeface="Arapey Bold"/>
              </a:rPr>
              <a:t>voice communication</a:t>
            </a:r>
            <a:r>
              <a:rPr lang="en-US" sz="3745" dirty="0">
                <a:solidFill>
                  <a:srgbClr val="000000"/>
                </a:solidFill>
                <a:latin typeface="Arapey"/>
                <a:ea typeface="Arapey"/>
                <a:cs typeface="Arapey"/>
                <a:sym typeface="Arapey"/>
              </a:rPr>
              <a:t> between patients and medical staff.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810879" y="4243205"/>
            <a:ext cx="6243095" cy="47339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01"/>
              </a:lnSpc>
              <a:spcBef>
                <a:spcPct val="0"/>
              </a:spcBef>
            </a:pPr>
            <a:r>
              <a:rPr lang="en-US" sz="4021" dirty="0">
                <a:solidFill>
                  <a:srgbClr val="000000"/>
                </a:solidFill>
                <a:latin typeface="Arapey"/>
                <a:ea typeface="Arapey"/>
                <a:cs typeface="Arapey"/>
                <a:sym typeface="Arapey"/>
              </a:rPr>
              <a:t>It is an </a:t>
            </a:r>
            <a:r>
              <a:rPr lang="en-US" sz="4021" dirty="0">
                <a:solidFill>
                  <a:srgbClr val="000000"/>
                </a:solidFill>
                <a:latin typeface="Arapey Bold"/>
                <a:ea typeface="Arapey Bold"/>
                <a:cs typeface="Arapey Bold"/>
                <a:sym typeface="Arapey Bold"/>
              </a:rPr>
              <a:t>AI-driven</a:t>
            </a:r>
            <a:r>
              <a:rPr lang="en-US" sz="4021" dirty="0">
                <a:solidFill>
                  <a:srgbClr val="000000"/>
                </a:solidFill>
                <a:latin typeface="Arapey"/>
                <a:ea typeface="Arapey"/>
                <a:cs typeface="Arapey"/>
                <a:sym typeface="Arapey"/>
              </a:rPr>
              <a:t>, voice-activated solution for hospitals that ensures </a:t>
            </a:r>
            <a:r>
              <a:rPr lang="en-US" sz="4021" dirty="0">
                <a:solidFill>
                  <a:srgbClr val="000000"/>
                </a:solidFill>
                <a:latin typeface="Arapey Bold"/>
                <a:ea typeface="Arapey Bold"/>
                <a:cs typeface="Arapey Bold"/>
                <a:sym typeface="Arapey Bold"/>
              </a:rPr>
              <a:t>quick response</a:t>
            </a:r>
            <a:r>
              <a:rPr lang="en-US" sz="4021" dirty="0">
                <a:solidFill>
                  <a:srgbClr val="000000"/>
                </a:solidFill>
                <a:latin typeface="Arapey"/>
                <a:ea typeface="Arapey"/>
                <a:cs typeface="Arapey"/>
                <a:sym typeface="Arapey"/>
              </a:rPr>
              <a:t> to patient needs, </a:t>
            </a:r>
            <a:r>
              <a:rPr lang="en-US" sz="4021" dirty="0">
                <a:solidFill>
                  <a:srgbClr val="000000"/>
                </a:solidFill>
                <a:latin typeface="Arapey Bold"/>
                <a:ea typeface="Arapey Bold"/>
                <a:cs typeface="Arapey Bold"/>
                <a:sym typeface="Arapey Bold"/>
              </a:rPr>
              <a:t>improving healthcare efficiency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6541077" y="3273923"/>
            <a:ext cx="4644736" cy="7284027"/>
            <a:chOff x="0" y="0"/>
            <a:chExt cx="1223305" cy="191842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223305" cy="1918427"/>
            </a:xfrm>
            <a:custGeom>
              <a:avLst/>
              <a:gdLst/>
              <a:ahLst/>
              <a:cxnLst/>
              <a:rect l="l" t="t" r="r" b="b"/>
              <a:pathLst>
                <a:path w="1223305" h="1918427">
                  <a:moveTo>
                    <a:pt x="85008" y="0"/>
                  </a:moveTo>
                  <a:lnTo>
                    <a:pt x="1138297" y="0"/>
                  </a:lnTo>
                  <a:cubicBezTo>
                    <a:pt x="1160843" y="0"/>
                    <a:pt x="1182465" y="8956"/>
                    <a:pt x="1198407" y="24898"/>
                  </a:cubicBezTo>
                  <a:cubicBezTo>
                    <a:pt x="1214349" y="40840"/>
                    <a:pt x="1223305" y="62462"/>
                    <a:pt x="1223305" y="85008"/>
                  </a:cubicBezTo>
                  <a:lnTo>
                    <a:pt x="1223305" y="1833419"/>
                  </a:lnTo>
                  <a:cubicBezTo>
                    <a:pt x="1223305" y="1855965"/>
                    <a:pt x="1214349" y="1877587"/>
                    <a:pt x="1198407" y="1893529"/>
                  </a:cubicBezTo>
                  <a:cubicBezTo>
                    <a:pt x="1182465" y="1909471"/>
                    <a:pt x="1160843" y="1918427"/>
                    <a:pt x="1138297" y="1918427"/>
                  </a:cubicBezTo>
                  <a:lnTo>
                    <a:pt x="85008" y="1918427"/>
                  </a:lnTo>
                  <a:cubicBezTo>
                    <a:pt x="62462" y="1918427"/>
                    <a:pt x="40840" y="1909471"/>
                    <a:pt x="24898" y="1893529"/>
                  </a:cubicBezTo>
                  <a:cubicBezTo>
                    <a:pt x="8956" y="1877587"/>
                    <a:pt x="0" y="1855965"/>
                    <a:pt x="0" y="1833419"/>
                  </a:cubicBezTo>
                  <a:lnTo>
                    <a:pt x="0" y="85008"/>
                  </a:lnTo>
                  <a:cubicBezTo>
                    <a:pt x="0" y="62462"/>
                    <a:pt x="8956" y="40840"/>
                    <a:pt x="24898" y="24898"/>
                  </a:cubicBezTo>
                  <a:cubicBezTo>
                    <a:pt x="40840" y="8956"/>
                    <a:pt x="62462" y="0"/>
                    <a:pt x="8500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28575"/>
              <a:ext cx="1223305" cy="18898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5714499" y="3273923"/>
            <a:ext cx="6374035" cy="10450968"/>
          </a:xfrm>
          <a:custGeom>
            <a:avLst/>
            <a:gdLst/>
            <a:ahLst/>
            <a:cxnLst/>
            <a:rect l="l" t="t" r="r" b="b"/>
            <a:pathLst>
              <a:path w="6374035" h="10450968">
                <a:moveTo>
                  <a:pt x="0" y="0"/>
                </a:moveTo>
                <a:lnTo>
                  <a:pt x="6374035" y="0"/>
                </a:lnTo>
                <a:lnTo>
                  <a:pt x="6374035" y="10450968"/>
                </a:lnTo>
                <a:lnTo>
                  <a:pt x="0" y="1045096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1656"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7154371" y="4088248"/>
            <a:ext cx="3494291" cy="3494291"/>
          </a:xfrm>
          <a:custGeom>
            <a:avLst/>
            <a:gdLst/>
            <a:ahLst/>
            <a:cxnLst/>
            <a:rect l="l" t="t" r="r" b="b"/>
            <a:pathLst>
              <a:path w="3494291" h="3494291">
                <a:moveTo>
                  <a:pt x="0" y="0"/>
                </a:moveTo>
                <a:lnTo>
                  <a:pt x="3494291" y="0"/>
                </a:lnTo>
                <a:lnTo>
                  <a:pt x="3494291" y="3494291"/>
                </a:lnTo>
                <a:lnTo>
                  <a:pt x="0" y="3494291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3810063" y="1880621"/>
            <a:ext cx="10260704" cy="10259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87"/>
              </a:lnSpc>
            </a:pPr>
            <a:r>
              <a:rPr lang="en-US" sz="7200" dirty="0">
                <a:solidFill>
                  <a:srgbClr val="3B365F"/>
                </a:solidFill>
                <a:latin typeface="Perpetua Titling MT" panose="02020502060505020804" pitchFamily="18" charset="0"/>
                <a:ea typeface="Safira March"/>
                <a:cs typeface="Safira March"/>
                <a:sym typeface="Safira March"/>
              </a:rPr>
              <a:t>Care Connect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822338" y="7252017"/>
            <a:ext cx="4257405" cy="6800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47"/>
              </a:lnSpc>
            </a:pPr>
            <a:r>
              <a:rPr lang="en-US" sz="2497" dirty="0">
                <a:solidFill>
                  <a:srgbClr val="000000"/>
                </a:solidFill>
                <a:latin typeface="Arapey"/>
                <a:ea typeface="Arapey"/>
                <a:cs typeface="Arapey"/>
                <a:sym typeface="Arapey"/>
              </a:rPr>
              <a:t>Effortless communication for better patient care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460824" y="8537507"/>
            <a:ext cx="2881385" cy="12300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70"/>
              </a:lnSpc>
            </a:pPr>
            <a:r>
              <a:rPr lang="en-US" sz="3085" dirty="0">
                <a:solidFill>
                  <a:srgbClr val="000000"/>
                </a:solidFill>
                <a:latin typeface="Arapey"/>
                <a:ea typeface="Arapey"/>
                <a:cs typeface="Arapey"/>
                <a:sym typeface="Arapey"/>
              </a:rPr>
              <a:t>WELCOME TO</a:t>
            </a:r>
          </a:p>
          <a:p>
            <a:pPr algn="ctr">
              <a:lnSpc>
                <a:spcPts val="3270"/>
              </a:lnSpc>
            </a:pPr>
            <a:endParaRPr lang="en-US" sz="3085" dirty="0">
              <a:solidFill>
                <a:srgbClr val="000000"/>
              </a:solidFill>
              <a:latin typeface="Arapey"/>
              <a:ea typeface="Arapey"/>
              <a:cs typeface="Arapey"/>
              <a:sym typeface="Arapey"/>
            </a:endParaRPr>
          </a:p>
          <a:p>
            <a:pPr algn="ctr">
              <a:lnSpc>
                <a:spcPts val="3270"/>
              </a:lnSpc>
            </a:pPr>
            <a:r>
              <a:rPr lang="en-US" sz="3085" dirty="0">
                <a:solidFill>
                  <a:srgbClr val="000000"/>
                </a:solidFill>
                <a:latin typeface="Arapey"/>
                <a:ea typeface="Arapey"/>
                <a:cs typeface="Arapey"/>
                <a:sym typeface="Arapey"/>
              </a:rPr>
              <a:t> CARE CONNECT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  <p:bldP spid="8" grpId="0"/>
      <p:bldP spid="14" grpId="0"/>
      <p:bldP spid="15" grpId="0"/>
      <p:bldP spid="1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7659121">
            <a:off x="-5072207" y="6427618"/>
            <a:ext cx="7629294" cy="7828566"/>
          </a:xfrm>
          <a:custGeom>
            <a:avLst/>
            <a:gdLst/>
            <a:ahLst/>
            <a:cxnLst/>
            <a:rect l="l" t="t" r="r" b="b"/>
            <a:pathLst>
              <a:path w="7629294" h="7828566">
                <a:moveTo>
                  <a:pt x="0" y="0"/>
                </a:moveTo>
                <a:lnTo>
                  <a:pt x="7629294" y="0"/>
                </a:lnTo>
                <a:lnTo>
                  <a:pt x="7629294" y="7828567"/>
                </a:lnTo>
                <a:lnTo>
                  <a:pt x="0" y="78285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7659121">
            <a:off x="15633412" y="3176445"/>
            <a:ext cx="7629294" cy="7828566"/>
          </a:xfrm>
          <a:custGeom>
            <a:avLst/>
            <a:gdLst/>
            <a:ahLst/>
            <a:cxnLst/>
            <a:rect l="l" t="t" r="r" b="b"/>
            <a:pathLst>
              <a:path w="7629294" h="7828566">
                <a:moveTo>
                  <a:pt x="0" y="0"/>
                </a:moveTo>
                <a:lnTo>
                  <a:pt x="7629293" y="0"/>
                </a:lnTo>
                <a:lnTo>
                  <a:pt x="7629293" y="7828567"/>
                </a:lnTo>
                <a:lnTo>
                  <a:pt x="0" y="78285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529936" y="2714012"/>
            <a:ext cx="17256711" cy="6988968"/>
          </a:xfrm>
          <a:custGeom>
            <a:avLst/>
            <a:gdLst/>
            <a:ahLst/>
            <a:cxnLst/>
            <a:rect l="l" t="t" r="r" b="b"/>
            <a:pathLst>
              <a:path w="17256711" h="6988968">
                <a:moveTo>
                  <a:pt x="0" y="0"/>
                </a:moveTo>
                <a:lnTo>
                  <a:pt x="17256712" y="0"/>
                </a:lnTo>
                <a:lnTo>
                  <a:pt x="17256712" y="6988968"/>
                </a:lnTo>
                <a:lnTo>
                  <a:pt x="0" y="698896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 w="38100" cap="sq">
            <a:solidFill>
              <a:srgbClr val="000000"/>
            </a:solidFill>
            <a:prstDash val="dash"/>
            <a:miter/>
          </a:ln>
        </p:spPr>
      </p:sp>
      <p:sp>
        <p:nvSpPr>
          <p:cNvPr id="5" name="Freeform 5"/>
          <p:cNvSpPr/>
          <p:nvPr/>
        </p:nvSpPr>
        <p:spPr>
          <a:xfrm>
            <a:off x="15476204" y="-266087"/>
            <a:ext cx="4620888" cy="2589574"/>
          </a:xfrm>
          <a:custGeom>
            <a:avLst/>
            <a:gdLst/>
            <a:ahLst/>
            <a:cxnLst/>
            <a:rect l="l" t="t" r="r" b="b"/>
            <a:pathLst>
              <a:path w="4620888" h="2589574">
                <a:moveTo>
                  <a:pt x="0" y="0"/>
                </a:moveTo>
                <a:lnTo>
                  <a:pt x="4620888" y="0"/>
                </a:lnTo>
                <a:lnTo>
                  <a:pt x="4620888" y="2589574"/>
                </a:lnTo>
                <a:lnTo>
                  <a:pt x="0" y="258957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6897648" y="550221"/>
            <a:ext cx="4492705" cy="8335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77"/>
              </a:lnSpc>
              <a:spcBef>
                <a:spcPct val="0"/>
              </a:spcBef>
            </a:pPr>
            <a:r>
              <a:rPr lang="en-US" sz="6000" dirty="0">
                <a:solidFill>
                  <a:srgbClr val="000000"/>
                </a:solidFill>
                <a:latin typeface="Perpetua Titling MT" panose="02020502060505020804" pitchFamily="18" charset="0"/>
                <a:ea typeface="Safira March"/>
                <a:cs typeface="Safira March"/>
                <a:sym typeface="Safira March"/>
              </a:rPr>
              <a:t>USER FLOW</a:t>
            </a:r>
          </a:p>
        </p:txBody>
      </p:sp>
      <p:sp>
        <p:nvSpPr>
          <p:cNvPr id="7" name="Freeform 7"/>
          <p:cNvSpPr/>
          <p:nvPr/>
        </p:nvSpPr>
        <p:spPr>
          <a:xfrm>
            <a:off x="5272838" y="1679442"/>
            <a:ext cx="7315200" cy="252707"/>
          </a:xfrm>
          <a:custGeom>
            <a:avLst/>
            <a:gdLst/>
            <a:ahLst/>
            <a:cxnLst/>
            <a:rect l="l" t="t" r="r" b="b"/>
            <a:pathLst>
              <a:path w="7315200" h="252707">
                <a:moveTo>
                  <a:pt x="0" y="0"/>
                </a:moveTo>
                <a:lnTo>
                  <a:pt x="7315200" y="0"/>
                </a:lnTo>
                <a:lnTo>
                  <a:pt x="7315200" y="252707"/>
                </a:lnTo>
                <a:lnTo>
                  <a:pt x="0" y="25270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1468780" y="-266087"/>
            <a:ext cx="4620888" cy="2589574"/>
          </a:xfrm>
          <a:custGeom>
            <a:avLst/>
            <a:gdLst/>
            <a:ahLst/>
            <a:cxnLst/>
            <a:rect l="l" t="t" r="r" b="b"/>
            <a:pathLst>
              <a:path w="4620888" h="2589574">
                <a:moveTo>
                  <a:pt x="0" y="0"/>
                </a:moveTo>
                <a:lnTo>
                  <a:pt x="4620888" y="0"/>
                </a:lnTo>
                <a:lnTo>
                  <a:pt x="4620888" y="2589574"/>
                </a:lnTo>
                <a:lnTo>
                  <a:pt x="0" y="258957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435112" y="3847348"/>
            <a:ext cx="1886018" cy="1618311"/>
            <a:chOff x="0" y="0"/>
            <a:chExt cx="593399" cy="50917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93399" cy="509170"/>
            </a:xfrm>
            <a:custGeom>
              <a:avLst/>
              <a:gdLst/>
              <a:ahLst/>
              <a:cxnLst/>
              <a:rect l="l" t="t" r="r" b="b"/>
              <a:pathLst>
                <a:path w="593399" h="509170">
                  <a:moveTo>
                    <a:pt x="0" y="0"/>
                  </a:moveTo>
                  <a:lnTo>
                    <a:pt x="593399" y="0"/>
                  </a:lnTo>
                  <a:lnTo>
                    <a:pt x="593399" y="509170"/>
                  </a:lnTo>
                  <a:lnTo>
                    <a:pt x="0" y="50917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lgDash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28575"/>
              <a:ext cx="593399" cy="4805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2435112" y="1880276"/>
            <a:ext cx="1886018" cy="1618311"/>
            <a:chOff x="0" y="0"/>
            <a:chExt cx="593399" cy="50917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93399" cy="509170"/>
            </a:xfrm>
            <a:custGeom>
              <a:avLst/>
              <a:gdLst/>
              <a:ahLst/>
              <a:cxnLst/>
              <a:rect l="l" t="t" r="r" b="b"/>
              <a:pathLst>
                <a:path w="593399" h="509170">
                  <a:moveTo>
                    <a:pt x="0" y="0"/>
                  </a:moveTo>
                  <a:lnTo>
                    <a:pt x="593399" y="0"/>
                  </a:lnTo>
                  <a:lnTo>
                    <a:pt x="593399" y="509170"/>
                  </a:lnTo>
                  <a:lnTo>
                    <a:pt x="0" y="50917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lgDash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28575"/>
              <a:ext cx="593399" cy="4805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777849" y="1873287"/>
            <a:ext cx="1827874" cy="1592007"/>
            <a:chOff x="0" y="0"/>
            <a:chExt cx="576310" cy="50194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76310" cy="501944"/>
            </a:xfrm>
            <a:custGeom>
              <a:avLst/>
              <a:gdLst/>
              <a:ahLst/>
              <a:cxnLst/>
              <a:rect l="l" t="t" r="r" b="b"/>
              <a:pathLst>
                <a:path w="576310" h="501944">
                  <a:moveTo>
                    <a:pt x="0" y="0"/>
                  </a:moveTo>
                  <a:lnTo>
                    <a:pt x="576310" y="0"/>
                  </a:lnTo>
                  <a:lnTo>
                    <a:pt x="576310" y="501944"/>
                  </a:lnTo>
                  <a:lnTo>
                    <a:pt x="0" y="50194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lgDash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28575"/>
              <a:ext cx="576310" cy="4733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823156" y="5721717"/>
            <a:ext cx="1882074" cy="1729190"/>
            <a:chOff x="0" y="0"/>
            <a:chExt cx="593399" cy="545196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93399" cy="545196"/>
            </a:xfrm>
            <a:custGeom>
              <a:avLst/>
              <a:gdLst/>
              <a:ahLst/>
              <a:cxnLst/>
              <a:rect l="l" t="t" r="r" b="b"/>
              <a:pathLst>
                <a:path w="593399" h="545196">
                  <a:moveTo>
                    <a:pt x="0" y="0"/>
                  </a:moveTo>
                  <a:lnTo>
                    <a:pt x="593399" y="0"/>
                  </a:lnTo>
                  <a:lnTo>
                    <a:pt x="593399" y="545196"/>
                  </a:lnTo>
                  <a:lnTo>
                    <a:pt x="0" y="54519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lgDash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28575"/>
              <a:ext cx="593399" cy="5166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2488246" y="5717632"/>
            <a:ext cx="1886018" cy="1953627"/>
            <a:chOff x="0" y="0"/>
            <a:chExt cx="593399" cy="614671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593399" cy="614671"/>
            </a:xfrm>
            <a:custGeom>
              <a:avLst/>
              <a:gdLst/>
              <a:ahLst/>
              <a:cxnLst/>
              <a:rect l="l" t="t" r="r" b="b"/>
              <a:pathLst>
                <a:path w="593399" h="614671">
                  <a:moveTo>
                    <a:pt x="0" y="0"/>
                  </a:moveTo>
                  <a:lnTo>
                    <a:pt x="593399" y="0"/>
                  </a:lnTo>
                  <a:lnTo>
                    <a:pt x="593399" y="614671"/>
                  </a:lnTo>
                  <a:lnTo>
                    <a:pt x="0" y="61467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lgDash"/>
              <a:miter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28575"/>
              <a:ext cx="593399" cy="5860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9818859" y="3840061"/>
            <a:ext cx="1882074" cy="1551234"/>
            <a:chOff x="0" y="0"/>
            <a:chExt cx="593399" cy="489088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593399" cy="489088"/>
            </a:xfrm>
            <a:custGeom>
              <a:avLst/>
              <a:gdLst/>
              <a:ahLst/>
              <a:cxnLst/>
              <a:rect l="l" t="t" r="r" b="b"/>
              <a:pathLst>
                <a:path w="593399" h="489088">
                  <a:moveTo>
                    <a:pt x="0" y="0"/>
                  </a:moveTo>
                  <a:lnTo>
                    <a:pt x="593399" y="0"/>
                  </a:lnTo>
                  <a:lnTo>
                    <a:pt x="593399" y="489088"/>
                  </a:lnTo>
                  <a:lnTo>
                    <a:pt x="0" y="48908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lgDash"/>
              <a:miter/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0" y="28575"/>
              <a:ext cx="593399" cy="4605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20" name="Freeform 20"/>
          <p:cNvSpPr/>
          <p:nvPr/>
        </p:nvSpPr>
        <p:spPr>
          <a:xfrm>
            <a:off x="2435112" y="3735030"/>
            <a:ext cx="1830339" cy="1842947"/>
          </a:xfrm>
          <a:custGeom>
            <a:avLst/>
            <a:gdLst/>
            <a:ahLst/>
            <a:cxnLst/>
            <a:rect l="l" t="t" r="r" b="b"/>
            <a:pathLst>
              <a:path w="1830339" h="1842947">
                <a:moveTo>
                  <a:pt x="0" y="0"/>
                </a:moveTo>
                <a:lnTo>
                  <a:pt x="1830339" y="0"/>
                </a:lnTo>
                <a:lnTo>
                  <a:pt x="1830339" y="1842947"/>
                </a:lnTo>
                <a:lnTo>
                  <a:pt x="0" y="184294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133303"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10171054" y="5743720"/>
            <a:ext cx="1186278" cy="1637824"/>
          </a:xfrm>
          <a:custGeom>
            <a:avLst/>
            <a:gdLst/>
            <a:ahLst/>
            <a:cxnLst/>
            <a:rect l="l" t="t" r="r" b="b"/>
            <a:pathLst>
              <a:path w="1186278" h="1637824">
                <a:moveTo>
                  <a:pt x="0" y="0"/>
                </a:moveTo>
                <a:lnTo>
                  <a:pt x="1186278" y="0"/>
                </a:lnTo>
                <a:lnTo>
                  <a:pt x="1186278" y="1637824"/>
                </a:lnTo>
                <a:lnTo>
                  <a:pt x="0" y="16378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5838" r="-34626" b="-30710"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2488246" y="5717632"/>
            <a:ext cx="1953627" cy="1953627"/>
          </a:xfrm>
          <a:custGeom>
            <a:avLst/>
            <a:gdLst/>
            <a:ahLst/>
            <a:cxnLst/>
            <a:rect l="l" t="t" r="r" b="b"/>
            <a:pathLst>
              <a:path w="1953627" h="1953627">
                <a:moveTo>
                  <a:pt x="0" y="0"/>
                </a:moveTo>
                <a:lnTo>
                  <a:pt x="1953627" y="0"/>
                </a:lnTo>
                <a:lnTo>
                  <a:pt x="1953627" y="1953627"/>
                </a:lnTo>
                <a:lnTo>
                  <a:pt x="0" y="19536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2624949" y="1784526"/>
            <a:ext cx="1450664" cy="1950504"/>
          </a:xfrm>
          <a:custGeom>
            <a:avLst/>
            <a:gdLst/>
            <a:ahLst/>
            <a:cxnLst/>
            <a:rect l="l" t="t" r="r" b="b"/>
            <a:pathLst>
              <a:path w="1450664" h="1950504">
                <a:moveTo>
                  <a:pt x="0" y="0"/>
                </a:moveTo>
                <a:lnTo>
                  <a:pt x="1450664" y="0"/>
                </a:lnTo>
                <a:lnTo>
                  <a:pt x="1450664" y="1950504"/>
                </a:lnTo>
                <a:lnTo>
                  <a:pt x="0" y="195050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22838" t="-60438" r="-287421" b="-53243"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9948784" y="3871918"/>
            <a:ext cx="1830140" cy="1289715"/>
          </a:xfrm>
          <a:custGeom>
            <a:avLst/>
            <a:gdLst/>
            <a:ahLst/>
            <a:cxnLst/>
            <a:rect l="l" t="t" r="r" b="b"/>
            <a:pathLst>
              <a:path w="1830140" h="1289715">
                <a:moveTo>
                  <a:pt x="0" y="0"/>
                </a:moveTo>
                <a:lnTo>
                  <a:pt x="1830140" y="0"/>
                </a:lnTo>
                <a:lnTo>
                  <a:pt x="1830140" y="1289715"/>
                </a:lnTo>
                <a:lnTo>
                  <a:pt x="0" y="128971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b="-41902"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9823156" y="1777737"/>
            <a:ext cx="1710477" cy="1710477"/>
          </a:xfrm>
          <a:custGeom>
            <a:avLst/>
            <a:gdLst/>
            <a:ahLst/>
            <a:cxnLst/>
            <a:rect l="l" t="t" r="r" b="b"/>
            <a:pathLst>
              <a:path w="1710477" h="1710477">
                <a:moveTo>
                  <a:pt x="0" y="0"/>
                </a:moveTo>
                <a:lnTo>
                  <a:pt x="1710477" y="0"/>
                </a:lnTo>
                <a:lnTo>
                  <a:pt x="1710477" y="1710478"/>
                </a:lnTo>
                <a:lnTo>
                  <a:pt x="0" y="171047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5797827" y="1303224"/>
            <a:ext cx="6212167" cy="214602"/>
          </a:xfrm>
          <a:custGeom>
            <a:avLst/>
            <a:gdLst/>
            <a:ahLst/>
            <a:cxnLst/>
            <a:rect l="l" t="t" r="r" b="b"/>
            <a:pathLst>
              <a:path w="6212167" h="214602">
                <a:moveTo>
                  <a:pt x="0" y="0"/>
                </a:moveTo>
                <a:lnTo>
                  <a:pt x="6212168" y="0"/>
                </a:lnTo>
                <a:lnTo>
                  <a:pt x="6212168" y="214602"/>
                </a:lnTo>
                <a:lnTo>
                  <a:pt x="0" y="21460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27"/>
          <p:cNvSpPr/>
          <p:nvPr/>
        </p:nvSpPr>
        <p:spPr>
          <a:xfrm rot="7659121">
            <a:off x="-5072207" y="6427618"/>
            <a:ext cx="7629294" cy="7828566"/>
          </a:xfrm>
          <a:custGeom>
            <a:avLst/>
            <a:gdLst/>
            <a:ahLst/>
            <a:cxnLst/>
            <a:rect l="l" t="t" r="r" b="b"/>
            <a:pathLst>
              <a:path w="7629294" h="7828566">
                <a:moveTo>
                  <a:pt x="0" y="0"/>
                </a:moveTo>
                <a:lnTo>
                  <a:pt x="7629294" y="0"/>
                </a:lnTo>
                <a:lnTo>
                  <a:pt x="7629294" y="7828567"/>
                </a:lnTo>
                <a:lnTo>
                  <a:pt x="0" y="782856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28" name="Freeform 28"/>
          <p:cNvSpPr/>
          <p:nvPr/>
        </p:nvSpPr>
        <p:spPr>
          <a:xfrm rot="7659121">
            <a:off x="14863512" y="-4457014"/>
            <a:ext cx="7629294" cy="7828566"/>
          </a:xfrm>
          <a:custGeom>
            <a:avLst/>
            <a:gdLst/>
            <a:ahLst/>
            <a:cxnLst/>
            <a:rect l="l" t="t" r="r" b="b"/>
            <a:pathLst>
              <a:path w="7629294" h="7828566">
                <a:moveTo>
                  <a:pt x="0" y="0"/>
                </a:moveTo>
                <a:lnTo>
                  <a:pt x="7629293" y="0"/>
                </a:lnTo>
                <a:lnTo>
                  <a:pt x="7629293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29"/>
          <p:cNvSpPr/>
          <p:nvPr/>
        </p:nvSpPr>
        <p:spPr>
          <a:xfrm>
            <a:off x="-2073442" y="-469078"/>
            <a:ext cx="4620888" cy="2589574"/>
          </a:xfrm>
          <a:custGeom>
            <a:avLst/>
            <a:gdLst/>
            <a:ahLst/>
            <a:cxnLst/>
            <a:rect l="l" t="t" r="r" b="b"/>
            <a:pathLst>
              <a:path w="4620888" h="2589574">
                <a:moveTo>
                  <a:pt x="0" y="0"/>
                </a:moveTo>
                <a:lnTo>
                  <a:pt x="4620888" y="0"/>
                </a:lnTo>
                <a:lnTo>
                  <a:pt x="4620888" y="2589574"/>
                </a:lnTo>
                <a:lnTo>
                  <a:pt x="0" y="258957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30" name="Freeform 30"/>
          <p:cNvSpPr/>
          <p:nvPr/>
        </p:nvSpPr>
        <p:spPr>
          <a:xfrm>
            <a:off x="15094329" y="8458088"/>
            <a:ext cx="4620888" cy="2589574"/>
          </a:xfrm>
          <a:custGeom>
            <a:avLst/>
            <a:gdLst/>
            <a:ahLst/>
            <a:cxnLst/>
            <a:rect l="l" t="t" r="r" b="b"/>
            <a:pathLst>
              <a:path w="4620888" h="2589574">
                <a:moveTo>
                  <a:pt x="0" y="0"/>
                </a:moveTo>
                <a:lnTo>
                  <a:pt x="4620888" y="0"/>
                </a:lnTo>
                <a:lnTo>
                  <a:pt x="4620888" y="2589574"/>
                </a:lnTo>
                <a:lnTo>
                  <a:pt x="0" y="258957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grpSp>
        <p:nvGrpSpPr>
          <p:cNvPr id="31" name="Group 31"/>
          <p:cNvGrpSpPr/>
          <p:nvPr/>
        </p:nvGrpSpPr>
        <p:grpSpPr>
          <a:xfrm>
            <a:off x="9864166" y="7717608"/>
            <a:ext cx="1882074" cy="1729190"/>
            <a:chOff x="0" y="0"/>
            <a:chExt cx="593399" cy="545196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593399" cy="545196"/>
            </a:xfrm>
            <a:custGeom>
              <a:avLst/>
              <a:gdLst/>
              <a:ahLst/>
              <a:cxnLst/>
              <a:rect l="l" t="t" r="r" b="b"/>
              <a:pathLst>
                <a:path w="593399" h="545196">
                  <a:moveTo>
                    <a:pt x="0" y="0"/>
                  </a:moveTo>
                  <a:lnTo>
                    <a:pt x="593399" y="0"/>
                  </a:lnTo>
                  <a:lnTo>
                    <a:pt x="593399" y="545196"/>
                  </a:lnTo>
                  <a:lnTo>
                    <a:pt x="0" y="54519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lgDash"/>
              <a:miter/>
            </a:ln>
          </p:spPr>
        </p:sp>
        <p:sp>
          <p:nvSpPr>
            <p:cNvPr id="33" name="TextBox 33"/>
            <p:cNvSpPr txBox="1"/>
            <p:nvPr/>
          </p:nvSpPr>
          <p:spPr>
            <a:xfrm>
              <a:off x="0" y="28575"/>
              <a:ext cx="593399" cy="5166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2492190" y="8023684"/>
            <a:ext cx="1882074" cy="1729190"/>
            <a:chOff x="0" y="0"/>
            <a:chExt cx="593399" cy="545196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593399" cy="545196"/>
            </a:xfrm>
            <a:custGeom>
              <a:avLst/>
              <a:gdLst/>
              <a:ahLst/>
              <a:cxnLst/>
              <a:rect l="l" t="t" r="r" b="b"/>
              <a:pathLst>
                <a:path w="593399" h="545196">
                  <a:moveTo>
                    <a:pt x="0" y="0"/>
                  </a:moveTo>
                  <a:lnTo>
                    <a:pt x="593399" y="0"/>
                  </a:lnTo>
                  <a:lnTo>
                    <a:pt x="593399" y="545196"/>
                  </a:lnTo>
                  <a:lnTo>
                    <a:pt x="0" y="54519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lgDash"/>
              <a:miter/>
            </a:ln>
          </p:spPr>
        </p:sp>
        <p:sp>
          <p:nvSpPr>
            <p:cNvPr id="36" name="TextBox 36"/>
            <p:cNvSpPr txBox="1"/>
            <p:nvPr/>
          </p:nvSpPr>
          <p:spPr>
            <a:xfrm>
              <a:off x="0" y="28575"/>
              <a:ext cx="593399" cy="5166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37" name="Freeform 37"/>
          <p:cNvSpPr/>
          <p:nvPr/>
        </p:nvSpPr>
        <p:spPr>
          <a:xfrm>
            <a:off x="2690762" y="8088341"/>
            <a:ext cx="1480987" cy="1599877"/>
          </a:xfrm>
          <a:custGeom>
            <a:avLst/>
            <a:gdLst/>
            <a:ahLst/>
            <a:cxnLst/>
            <a:rect l="l" t="t" r="r" b="b"/>
            <a:pathLst>
              <a:path w="1480987" h="1599877">
                <a:moveTo>
                  <a:pt x="0" y="0"/>
                </a:moveTo>
                <a:lnTo>
                  <a:pt x="1480986" y="0"/>
                </a:lnTo>
                <a:lnTo>
                  <a:pt x="1480986" y="1599877"/>
                </a:lnTo>
                <a:lnTo>
                  <a:pt x="0" y="1599877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-58696" r="-205103"/>
            </a:stretch>
          </a:blipFill>
        </p:spPr>
      </p:sp>
      <p:sp>
        <p:nvSpPr>
          <p:cNvPr id="38" name="Freeform 38"/>
          <p:cNvSpPr/>
          <p:nvPr/>
        </p:nvSpPr>
        <p:spPr>
          <a:xfrm>
            <a:off x="9575843" y="7926493"/>
            <a:ext cx="2458720" cy="1331807"/>
          </a:xfrm>
          <a:custGeom>
            <a:avLst/>
            <a:gdLst/>
            <a:ahLst/>
            <a:cxnLst/>
            <a:rect l="l" t="t" r="r" b="b"/>
            <a:pathLst>
              <a:path w="2458720" h="1331807">
                <a:moveTo>
                  <a:pt x="0" y="0"/>
                </a:moveTo>
                <a:lnTo>
                  <a:pt x="2458721" y="0"/>
                </a:lnTo>
                <a:lnTo>
                  <a:pt x="2458721" y="1331807"/>
                </a:lnTo>
                <a:lnTo>
                  <a:pt x="0" y="1331807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</p:sp>
      <p:sp>
        <p:nvSpPr>
          <p:cNvPr id="39" name="TextBox 39"/>
          <p:cNvSpPr txBox="1"/>
          <p:nvPr/>
        </p:nvSpPr>
        <p:spPr>
          <a:xfrm>
            <a:off x="4219966" y="1485575"/>
            <a:ext cx="2220157" cy="9305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075"/>
              </a:lnSpc>
              <a:spcBef>
                <a:spcPct val="0"/>
              </a:spcBef>
            </a:pPr>
            <a:r>
              <a:rPr lang="en-US" sz="4272" dirty="0">
                <a:solidFill>
                  <a:srgbClr val="000000"/>
                </a:solidFill>
                <a:latin typeface="Arapey Bold"/>
                <a:ea typeface="Arapey Bold"/>
                <a:cs typeface="Arapey Bold"/>
                <a:sym typeface="Arapey Bold"/>
              </a:rPr>
              <a:t>Figma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4321130" y="3488916"/>
            <a:ext cx="3465994" cy="9308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68"/>
              </a:lnSpc>
              <a:spcBef>
                <a:spcPct val="0"/>
              </a:spcBef>
            </a:pPr>
            <a:r>
              <a:rPr lang="en-US" sz="4269" dirty="0">
                <a:solidFill>
                  <a:srgbClr val="000000"/>
                </a:solidFill>
                <a:latin typeface="Arapey Bold"/>
                <a:ea typeface="Arapey Bold"/>
                <a:cs typeface="Arapey Bold"/>
                <a:sym typeface="Arapey Bold"/>
              </a:rPr>
              <a:t>Reactive Native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4318585" y="5437319"/>
            <a:ext cx="2370028" cy="9308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68"/>
              </a:lnSpc>
              <a:spcBef>
                <a:spcPct val="0"/>
              </a:spcBef>
            </a:pPr>
            <a:r>
              <a:rPr lang="en-US" sz="4269">
                <a:solidFill>
                  <a:srgbClr val="000000"/>
                </a:solidFill>
                <a:latin typeface="Arapey Bold"/>
                <a:ea typeface="Arapey Bold"/>
                <a:cs typeface="Arapey Bold"/>
                <a:sym typeface="Arapey Bold"/>
              </a:rPr>
              <a:t>Expo Go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11533633" y="1480266"/>
            <a:ext cx="2365072" cy="94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51"/>
              </a:lnSpc>
              <a:spcBef>
                <a:spcPct val="0"/>
              </a:spcBef>
            </a:pPr>
            <a:r>
              <a:rPr lang="en-US" sz="4260">
                <a:solidFill>
                  <a:srgbClr val="000000"/>
                </a:solidFill>
                <a:latin typeface="Arapey Bold"/>
                <a:ea typeface="Arapey Bold"/>
                <a:cs typeface="Arapey Bold"/>
                <a:sym typeface="Arapey Bold"/>
              </a:rPr>
              <a:t>Node Js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11353974" y="3432966"/>
            <a:ext cx="2365072" cy="94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51"/>
              </a:lnSpc>
              <a:spcBef>
                <a:spcPct val="0"/>
              </a:spcBef>
            </a:pPr>
            <a:r>
              <a:rPr lang="en-US" sz="4260">
                <a:solidFill>
                  <a:srgbClr val="000000"/>
                </a:solidFill>
                <a:latin typeface="Arapey Bold"/>
                <a:ea typeface="Arapey Bold"/>
                <a:cs typeface="Arapey Bold"/>
                <a:sym typeface="Arapey Bold"/>
              </a:rPr>
              <a:t>Azure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11746240" y="5421005"/>
            <a:ext cx="2365072" cy="94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51"/>
              </a:lnSpc>
              <a:spcBef>
                <a:spcPct val="0"/>
              </a:spcBef>
            </a:pPr>
            <a:r>
              <a:rPr lang="en-US" sz="4260">
                <a:solidFill>
                  <a:srgbClr val="000000"/>
                </a:solidFill>
                <a:latin typeface="Arapey Bold"/>
                <a:ea typeface="Arapey Bold"/>
                <a:cs typeface="Arapey Bold"/>
                <a:sym typeface="Arapey Bold"/>
              </a:rPr>
              <a:t>MongoDB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5530522" y="294370"/>
            <a:ext cx="6746779" cy="8335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82"/>
              </a:lnSpc>
              <a:spcBef>
                <a:spcPct val="0"/>
              </a:spcBef>
            </a:pPr>
            <a:r>
              <a:rPr lang="en-US" sz="6600" dirty="0">
                <a:solidFill>
                  <a:srgbClr val="000000"/>
                </a:solidFill>
                <a:latin typeface="Perpetua Titling MT" panose="02020502060505020804" pitchFamily="18" charset="0"/>
                <a:ea typeface="Safira March"/>
                <a:cs typeface="Safira March"/>
                <a:sym typeface="Safira March"/>
              </a:rPr>
              <a:t>TECH STACK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4441873" y="7652209"/>
            <a:ext cx="3493385" cy="9308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68"/>
              </a:lnSpc>
              <a:spcBef>
                <a:spcPct val="0"/>
              </a:spcBef>
            </a:pPr>
            <a:r>
              <a:rPr lang="en-US" sz="4269">
                <a:solidFill>
                  <a:srgbClr val="000000"/>
                </a:solidFill>
                <a:latin typeface="Arapey Bold"/>
                <a:ea typeface="Arapey Bold"/>
                <a:cs typeface="Arapey Bold"/>
                <a:sym typeface="Arapey Bold"/>
              </a:rPr>
              <a:t>Android Studio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11812915" y="7405484"/>
            <a:ext cx="2365072" cy="94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51"/>
              </a:lnSpc>
              <a:spcBef>
                <a:spcPct val="0"/>
              </a:spcBef>
            </a:pPr>
            <a:r>
              <a:rPr lang="en-US" sz="4260">
                <a:solidFill>
                  <a:srgbClr val="000000"/>
                </a:solidFill>
                <a:latin typeface="Arapey Bold"/>
                <a:ea typeface="Arapey Bold"/>
                <a:cs typeface="Arapey Bold"/>
                <a:sym typeface="Arapey Bold"/>
              </a:rPr>
              <a:t>Express JS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3519933" y="2184078"/>
            <a:ext cx="5068387" cy="779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15"/>
              </a:lnSpc>
              <a:spcBef>
                <a:spcPct val="0"/>
              </a:spcBef>
            </a:pPr>
            <a:r>
              <a:rPr lang="en-US" sz="3500" dirty="0">
                <a:solidFill>
                  <a:srgbClr val="000000"/>
                </a:solidFill>
                <a:latin typeface="Arapey"/>
                <a:ea typeface="Arapey"/>
                <a:cs typeface="Arapey"/>
                <a:sym typeface="Arapey"/>
              </a:rPr>
              <a:t>App UI designing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4075613" y="4173491"/>
            <a:ext cx="5068387" cy="779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15"/>
              </a:lnSpc>
              <a:spcBef>
                <a:spcPct val="0"/>
              </a:spcBef>
            </a:pPr>
            <a:r>
              <a:rPr lang="en-US" sz="3500">
                <a:solidFill>
                  <a:srgbClr val="000000"/>
                </a:solidFill>
                <a:latin typeface="Arapey"/>
                <a:ea typeface="Arapey"/>
                <a:cs typeface="Arapey"/>
                <a:sym typeface="Arapey"/>
              </a:rPr>
              <a:t>Front-end development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3519933" y="6072915"/>
            <a:ext cx="5068387" cy="779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15"/>
              </a:lnSpc>
              <a:spcBef>
                <a:spcPct val="0"/>
              </a:spcBef>
            </a:pPr>
            <a:r>
              <a:rPr lang="en-US" sz="3500">
                <a:solidFill>
                  <a:srgbClr val="000000"/>
                </a:solidFill>
                <a:latin typeface="Arapey"/>
                <a:ea typeface="Arapey"/>
                <a:cs typeface="Arapey"/>
                <a:sym typeface="Arapey"/>
              </a:rPr>
              <a:t>Building the app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3835525" y="8334553"/>
            <a:ext cx="5068387" cy="779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15"/>
              </a:lnSpc>
              <a:spcBef>
                <a:spcPct val="0"/>
              </a:spcBef>
            </a:pPr>
            <a:r>
              <a:rPr lang="en-US" sz="3500">
                <a:solidFill>
                  <a:srgbClr val="000000"/>
                </a:solidFill>
                <a:latin typeface="Arapey"/>
                <a:ea typeface="Arapey"/>
                <a:cs typeface="Arapey"/>
                <a:sym typeface="Arapey"/>
              </a:rPr>
              <a:t>Testing &amp; debugging 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11577119" y="2155893"/>
            <a:ext cx="5068387" cy="779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15"/>
              </a:lnSpc>
              <a:spcBef>
                <a:spcPct val="0"/>
              </a:spcBef>
            </a:pPr>
            <a:r>
              <a:rPr lang="en-US" sz="3500">
                <a:solidFill>
                  <a:srgbClr val="000000"/>
                </a:solidFill>
                <a:latin typeface="Arapey"/>
                <a:ea typeface="Arapey"/>
                <a:cs typeface="Arapey"/>
                <a:sym typeface="Arapey"/>
              </a:rPr>
              <a:t>Building Back-end server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11364512" y="4143106"/>
            <a:ext cx="5068387" cy="779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15"/>
              </a:lnSpc>
              <a:spcBef>
                <a:spcPct val="0"/>
              </a:spcBef>
            </a:pPr>
            <a:r>
              <a:rPr lang="en-US" sz="3500">
                <a:solidFill>
                  <a:srgbClr val="000000"/>
                </a:solidFill>
                <a:latin typeface="Arapey"/>
                <a:ea typeface="Arapey"/>
                <a:cs typeface="Arapey"/>
                <a:sym typeface="Arapey"/>
              </a:rPr>
              <a:t>AI, NLP, speech to text 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11357332" y="6072915"/>
            <a:ext cx="5068387" cy="779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15"/>
              </a:lnSpc>
              <a:spcBef>
                <a:spcPct val="0"/>
              </a:spcBef>
            </a:pPr>
            <a:r>
              <a:rPr lang="en-US" sz="3500">
                <a:solidFill>
                  <a:srgbClr val="000000"/>
                </a:solidFill>
                <a:latin typeface="Arapey"/>
                <a:ea typeface="Arapey"/>
                <a:cs typeface="Arapey"/>
                <a:sym typeface="Arapey"/>
              </a:rPr>
              <a:t>Backend Data storage</a:t>
            </a:r>
          </a:p>
        </p:txBody>
      </p:sp>
      <p:sp>
        <p:nvSpPr>
          <p:cNvPr id="55" name="TextBox 55"/>
          <p:cNvSpPr txBox="1"/>
          <p:nvPr/>
        </p:nvSpPr>
        <p:spPr>
          <a:xfrm>
            <a:off x="11353974" y="8022408"/>
            <a:ext cx="5068387" cy="779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15"/>
              </a:lnSpc>
              <a:spcBef>
                <a:spcPct val="0"/>
              </a:spcBef>
            </a:pPr>
            <a:r>
              <a:rPr lang="en-US" sz="3500">
                <a:solidFill>
                  <a:srgbClr val="000000"/>
                </a:solidFill>
                <a:latin typeface="Arapey"/>
                <a:ea typeface="Arapey"/>
                <a:cs typeface="Arapey"/>
                <a:sym typeface="Arapey"/>
              </a:rPr>
              <a:t>Creating RESTful APIs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 flipH="1">
            <a:off x="-10624147" y="-697624"/>
            <a:ext cx="19274021" cy="12097884"/>
          </a:xfrm>
          <a:custGeom>
            <a:avLst/>
            <a:gdLst/>
            <a:ahLst/>
            <a:cxnLst/>
            <a:rect l="l" t="t" r="r" b="b"/>
            <a:pathLst>
              <a:path w="19274021" h="12097884">
                <a:moveTo>
                  <a:pt x="19274021" y="0"/>
                </a:moveTo>
                <a:lnTo>
                  <a:pt x="0" y="0"/>
                </a:lnTo>
                <a:lnTo>
                  <a:pt x="0" y="12097884"/>
                </a:lnTo>
                <a:lnTo>
                  <a:pt x="19274021" y="12097884"/>
                </a:lnTo>
                <a:lnTo>
                  <a:pt x="19274021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509965" y="7639026"/>
            <a:ext cx="4620888" cy="2589574"/>
          </a:xfrm>
          <a:custGeom>
            <a:avLst/>
            <a:gdLst/>
            <a:ahLst/>
            <a:cxnLst/>
            <a:rect l="l" t="t" r="r" b="b"/>
            <a:pathLst>
              <a:path w="4620888" h="2589574">
                <a:moveTo>
                  <a:pt x="0" y="0"/>
                </a:moveTo>
                <a:lnTo>
                  <a:pt x="4620888" y="0"/>
                </a:lnTo>
                <a:lnTo>
                  <a:pt x="4620888" y="2589574"/>
                </a:lnTo>
                <a:lnTo>
                  <a:pt x="0" y="258957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1544980" y="-266087"/>
            <a:ext cx="4620888" cy="2589574"/>
          </a:xfrm>
          <a:custGeom>
            <a:avLst/>
            <a:gdLst/>
            <a:ahLst/>
            <a:cxnLst/>
            <a:rect l="l" t="t" r="r" b="b"/>
            <a:pathLst>
              <a:path w="4620888" h="2589574">
                <a:moveTo>
                  <a:pt x="0" y="0"/>
                </a:moveTo>
                <a:lnTo>
                  <a:pt x="4620888" y="0"/>
                </a:lnTo>
                <a:lnTo>
                  <a:pt x="4620888" y="2589574"/>
                </a:lnTo>
                <a:lnTo>
                  <a:pt x="0" y="258957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2700000">
            <a:off x="14950982" y="-4611907"/>
            <a:ext cx="7629294" cy="7828566"/>
          </a:xfrm>
          <a:custGeom>
            <a:avLst/>
            <a:gdLst/>
            <a:ahLst/>
            <a:cxnLst/>
            <a:rect l="l" t="t" r="r" b="b"/>
            <a:pathLst>
              <a:path w="7629294" h="7828566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5272838" y="1679442"/>
            <a:ext cx="7315200" cy="252707"/>
          </a:xfrm>
          <a:custGeom>
            <a:avLst/>
            <a:gdLst/>
            <a:ahLst/>
            <a:cxnLst/>
            <a:rect l="l" t="t" r="r" b="b"/>
            <a:pathLst>
              <a:path w="7315200" h="252707">
                <a:moveTo>
                  <a:pt x="0" y="0"/>
                </a:moveTo>
                <a:lnTo>
                  <a:pt x="7315200" y="0"/>
                </a:lnTo>
                <a:lnTo>
                  <a:pt x="7315200" y="252707"/>
                </a:lnTo>
                <a:lnTo>
                  <a:pt x="0" y="25270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028700" y="5625414"/>
            <a:ext cx="5401289" cy="4114800"/>
          </a:xfrm>
          <a:custGeom>
            <a:avLst/>
            <a:gdLst/>
            <a:ahLst/>
            <a:cxnLst/>
            <a:rect l="l" t="t" r="r" b="b"/>
            <a:pathLst>
              <a:path w="5401289" h="4114800">
                <a:moveTo>
                  <a:pt x="0" y="0"/>
                </a:moveTo>
                <a:lnTo>
                  <a:pt x="5401289" y="0"/>
                </a:lnTo>
                <a:lnTo>
                  <a:pt x="540128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7357762" y="4991316"/>
            <a:ext cx="469639" cy="669174"/>
          </a:xfrm>
          <a:custGeom>
            <a:avLst/>
            <a:gdLst/>
            <a:ahLst/>
            <a:cxnLst/>
            <a:rect l="l" t="t" r="r" b="b"/>
            <a:pathLst>
              <a:path w="469639" h="669174">
                <a:moveTo>
                  <a:pt x="0" y="0"/>
                </a:moveTo>
                <a:lnTo>
                  <a:pt x="469639" y="0"/>
                </a:lnTo>
                <a:lnTo>
                  <a:pt x="469639" y="669174"/>
                </a:lnTo>
                <a:lnTo>
                  <a:pt x="0" y="66917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7273147" y="8052388"/>
            <a:ext cx="726849" cy="726849"/>
          </a:xfrm>
          <a:custGeom>
            <a:avLst/>
            <a:gdLst/>
            <a:ahLst/>
            <a:cxnLst/>
            <a:rect l="l" t="t" r="r" b="b"/>
            <a:pathLst>
              <a:path w="726849" h="726849">
                <a:moveTo>
                  <a:pt x="0" y="0"/>
                </a:moveTo>
                <a:lnTo>
                  <a:pt x="726850" y="0"/>
                </a:lnTo>
                <a:lnTo>
                  <a:pt x="726850" y="726849"/>
                </a:lnTo>
                <a:lnTo>
                  <a:pt x="0" y="726849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7273147" y="6014156"/>
            <a:ext cx="638869" cy="702756"/>
          </a:xfrm>
          <a:custGeom>
            <a:avLst/>
            <a:gdLst/>
            <a:ahLst/>
            <a:cxnLst/>
            <a:rect l="l" t="t" r="r" b="b"/>
            <a:pathLst>
              <a:path w="638869" h="702756">
                <a:moveTo>
                  <a:pt x="0" y="0"/>
                </a:moveTo>
                <a:lnTo>
                  <a:pt x="638869" y="0"/>
                </a:lnTo>
                <a:lnTo>
                  <a:pt x="638869" y="702756"/>
                </a:lnTo>
                <a:lnTo>
                  <a:pt x="0" y="702756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7316692" y="8960341"/>
            <a:ext cx="726849" cy="822566"/>
          </a:xfrm>
          <a:custGeom>
            <a:avLst/>
            <a:gdLst/>
            <a:ahLst/>
            <a:cxnLst/>
            <a:rect l="l" t="t" r="r" b="b"/>
            <a:pathLst>
              <a:path w="726849" h="822566">
                <a:moveTo>
                  <a:pt x="0" y="0"/>
                </a:moveTo>
                <a:lnTo>
                  <a:pt x="726849" y="0"/>
                </a:lnTo>
                <a:lnTo>
                  <a:pt x="726849" y="822566"/>
                </a:lnTo>
                <a:lnTo>
                  <a:pt x="0" y="822566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7084984" y="7066541"/>
            <a:ext cx="958557" cy="613477"/>
          </a:xfrm>
          <a:custGeom>
            <a:avLst/>
            <a:gdLst/>
            <a:ahLst/>
            <a:cxnLst/>
            <a:rect l="l" t="t" r="r" b="b"/>
            <a:pathLst>
              <a:path w="958557" h="613477">
                <a:moveTo>
                  <a:pt x="0" y="0"/>
                </a:moveTo>
                <a:lnTo>
                  <a:pt x="958557" y="0"/>
                </a:lnTo>
                <a:lnTo>
                  <a:pt x="958557" y="613476"/>
                </a:lnTo>
                <a:lnTo>
                  <a:pt x="0" y="613476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3781957" y="550221"/>
            <a:ext cx="10515934" cy="8335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77"/>
              </a:lnSpc>
            </a:pPr>
            <a:r>
              <a:rPr lang="en-US" sz="6600" dirty="0">
                <a:solidFill>
                  <a:srgbClr val="000000"/>
                </a:solidFill>
                <a:latin typeface="Perpetua Titling MT" panose="02020502060505020804" pitchFamily="18" charset="0"/>
                <a:ea typeface="Safira March"/>
                <a:cs typeface="Safira March"/>
                <a:sym typeface="Safira March"/>
              </a:rPr>
              <a:t>SYSTEM ARCHITECTURE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75763" y="2220062"/>
            <a:ext cx="15736474" cy="23952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77"/>
              </a:lnSpc>
              <a:spcBef>
                <a:spcPct val="0"/>
              </a:spcBef>
            </a:pPr>
            <a:r>
              <a:rPr lang="en-US" sz="3427" dirty="0">
                <a:solidFill>
                  <a:srgbClr val="000000"/>
                </a:solidFill>
                <a:latin typeface="Arapey"/>
                <a:ea typeface="Arapey"/>
                <a:cs typeface="Arapey"/>
                <a:sym typeface="Arapey"/>
              </a:rPr>
              <a:t>Care Connect transforms patient assistance by replacing outdated call buttons with voice-based AI. Patients simply say a command, and the system immediately notifies the medical staff through real-time alerts, reducing response time and improving workflow efficiency.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226097" y="8858226"/>
            <a:ext cx="6449854" cy="779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15"/>
              </a:lnSpc>
              <a:spcBef>
                <a:spcPct val="0"/>
              </a:spcBef>
            </a:pPr>
            <a:r>
              <a:rPr lang="en-US" sz="3500" dirty="0">
                <a:solidFill>
                  <a:srgbClr val="000000"/>
                </a:solidFill>
                <a:latin typeface="Arapey"/>
                <a:ea typeface="Arapey"/>
                <a:cs typeface="Arapey"/>
                <a:sym typeface="Arapey"/>
              </a:rPr>
              <a:t>Role-Based Login for Patients &amp; Staff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043541" y="4812506"/>
            <a:ext cx="4544497" cy="779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15"/>
              </a:lnSpc>
              <a:spcBef>
                <a:spcPct val="0"/>
              </a:spcBef>
            </a:pPr>
            <a:r>
              <a:rPr lang="en-US" sz="3500" dirty="0">
                <a:solidFill>
                  <a:srgbClr val="000000"/>
                </a:solidFill>
                <a:latin typeface="Arapey"/>
                <a:ea typeface="Arapey"/>
                <a:cs typeface="Arapey"/>
                <a:sym typeface="Arapey"/>
              </a:rPr>
              <a:t> Voice-Based Patient Calls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132834" y="6030335"/>
            <a:ext cx="7060159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spcBef>
                <a:spcPct val="0"/>
              </a:spcBef>
            </a:pPr>
            <a:r>
              <a:rPr lang="en-US" sz="3500" dirty="0">
                <a:solidFill>
                  <a:srgbClr val="000000"/>
                </a:solidFill>
                <a:latin typeface="Arapey"/>
                <a:ea typeface="Arapey"/>
                <a:cs typeface="Arapey"/>
                <a:sym typeface="Arapey"/>
              </a:rPr>
              <a:t>Instant Alerts for Nurses &amp; Caregivers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8103641" y="7902415"/>
            <a:ext cx="5405795" cy="779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15"/>
              </a:lnSpc>
              <a:spcBef>
                <a:spcPct val="0"/>
              </a:spcBef>
            </a:pPr>
            <a:r>
              <a:rPr lang="en-US" sz="3500" dirty="0">
                <a:solidFill>
                  <a:srgbClr val="000000"/>
                </a:solidFill>
                <a:latin typeface="Arapey"/>
                <a:ea typeface="Arapey"/>
                <a:cs typeface="Arapey"/>
                <a:sym typeface="Arapey"/>
              </a:rPr>
              <a:t>User-Friendly Mobile Interface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8132834" y="6846107"/>
            <a:ext cx="8435340" cy="779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15"/>
              </a:lnSpc>
              <a:spcBef>
                <a:spcPct val="0"/>
              </a:spcBef>
            </a:pPr>
            <a:r>
              <a:rPr lang="en-US" sz="3500" dirty="0">
                <a:solidFill>
                  <a:srgbClr val="000000"/>
                </a:solidFill>
                <a:latin typeface="Arapey"/>
                <a:ea typeface="Arapey"/>
                <a:cs typeface="Arapey"/>
                <a:sym typeface="Arapey"/>
              </a:rPr>
              <a:t>Request classification to High, Medium and Low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5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75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6" grpId="0"/>
      <p:bldP spid="17" grpId="0"/>
      <p:bldP spid="18" grpId="0"/>
      <p:bldP spid="1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42314" y="1028700"/>
            <a:ext cx="12616725" cy="9099483"/>
          </a:xfrm>
          <a:custGeom>
            <a:avLst/>
            <a:gdLst/>
            <a:ahLst/>
            <a:cxnLst/>
            <a:rect l="l" t="t" r="r" b="b"/>
            <a:pathLst>
              <a:path w="12616725" h="9099483">
                <a:moveTo>
                  <a:pt x="0" y="0"/>
                </a:moveTo>
                <a:lnTo>
                  <a:pt x="12616725" y="0"/>
                </a:lnTo>
                <a:lnTo>
                  <a:pt x="12616725" y="9099483"/>
                </a:lnTo>
                <a:lnTo>
                  <a:pt x="0" y="909948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81" r="-52063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948856" y="-525491"/>
            <a:ext cx="4620888" cy="2589574"/>
          </a:xfrm>
          <a:custGeom>
            <a:avLst/>
            <a:gdLst/>
            <a:ahLst/>
            <a:cxnLst/>
            <a:rect l="l" t="t" r="r" b="b"/>
            <a:pathLst>
              <a:path w="4620888" h="2589574">
                <a:moveTo>
                  <a:pt x="0" y="0"/>
                </a:moveTo>
                <a:lnTo>
                  <a:pt x="4620888" y="0"/>
                </a:lnTo>
                <a:lnTo>
                  <a:pt x="4620888" y="2589574"/>
                </a:lnTo>
                <a:lnTo>
                  <a:pt x="0" y="258957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7659121">
            <a:off x="14190273" y="7517385"/>
            <a:ext cx="7629294" cy="7828566"/>
          </a:xfrm>
          <a:custGeom>
            <a:avLst/>
            <a:gdLst/>
            <a:ahLst/>
            <a:cxnLst/>
            <a:rect l="l" t="t" r="r" b="b"/>
            <a:pathLst>
              <a:path w="7629294" h="7828566">
                <a:moveTo>
                  <a:pt x="0" y="0"/>
                </a:moveTo>
                <a:lnTo>
                  <a:pt x="7629294" y="0"/>
                </a:lnTo>
                <a:lnTo>
                  <a:pt x="7629294" y="7828567"/>
                </a:lnTo>
                <a:lnTo>
                  <a:pt x="0" y="782856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7659121">
            <a:off x="-5579312" y="-2377512"/>
            <a:ext cx="7629294" cy="7828566"/>
          </a:xfrm>
          <a:custGeom>
            <a:avLst/>
            <a:gdLst/>
            <a:ahLst/>
            <a:cxnLst/>
            <a:rect l="l" t="t" r="r" b="b"/>
            <a:pathLst>
              <a:path w="7629294" h="7828566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-2858480" y="8375441"/>
            <a:ext cx="6201588" cy="1115842"/>
            <a:chOff x="0" y="0"/>
            <a:chExt cx="1633340" cy="29388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633340" cy="293884"/>
            </a:xfrm>
            <a:custGeom>
              <a:avLst/>
              <a:gdLst/>
              <a:ahLst/>
              <a:cxnLst/>
              <a:rect l="l" t="t" r="r" b="b"/>
              <a:pathLst>
                <a:path w="1633340" h="293884">
                  <a:moveTo>
                    <a:pt x="63667" y="0"/>
                  </a:moveTo>
                  <a:lnTo>
                    <a:pt x="1569673" y="0"/>
                  </a:lnTo>
                  <a:cubicBezTo>
                    <a:pt x="1604835" y="0"/>
                    <a:pt x="1633340" y="28505"/>
                    <a:pt x="1633340" y="63667"/>
                  </a:cubicBezTo>
                  <a:lnTo>
                    <a:pt x="1633340" y="230217"/>
                  </a:lnTo>
                  <a:cubicBezTo>
                    <a:pt x="1633340" y="265380"/>
                    <a:pt x="1604835" y="293884"/>
                    <a:pt x="1569673" y="293884"/>
                  </a:cubicBezTo>
                  <a:lnTo>
                    <a:pt x="63667" y="293884"/>
                  </a:lnTo>
                  <a:cubicBezTo>
                    <a:pt x="28505" y="293884"/>
                    <a:pt x="0" y="265380"/>
                    <a:pt x="0" y="230217"/>
                  </a:cubicBezTo>
                  <a:lnTo>
                    <a:pt x="0" y="63667"/>
                  </a:lnTo>
                  <a:cubicBezTo>
                    <a:pt x="0" y="28505"/>
                    <a:pt x="28505" y="0"/>
                    <a:pt x="63667" y="0"/>
                  </a:cubicBezTo>
                  <a:close/>
                </a:path>
              </a:pathLst>
            </a:custGeom>
            <a:solidFill>
              <a:srgbClr val="9DB4DE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66675"/>
              <a:ext cx="1633340" cy="3605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89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-3994412" y="9012341"/>
            <a:ext cx="6201588" cy="1115842"/>
            <a:chOff x="0" y="0"/>
            <a:chExt cx="1633340" cy="29388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633340" cy="293884"/>
            </a:xfrm>
            <a:custGeom>
              <a:avLst/>
              <a:gdLst/>
              <a:ahLst/>
              <a:cxnLst/>
              <a:rect l="l" t="t" r="r" b="b"/>
              <a:pathLst>
                <a:path w="1633340" h="293884">
                  <a:moveTo>
                    <a:pt x="63667" y="0"/>
                  </a:moveTo>
                  <a:lnTo>
                    <a:pt x="1569673" y="0"/>
                  </a:lnTo>
                  <a:cubicBezTo>
                    <a:pt x="1604835" y="0"/>
                    <a:pt x="1633340" y="28505"/>
                    <a:pt x="1633340" y="63667"/>
                  </a:cubicBezTo>
                  <a:lnTo>
                    <a:pt x="1633340" y="230217"/>
                  </a:lnTo>
                  <a:cubicBezTo>
                    <a:pt x="1633340" y="265380"/>
                    <a:pt x="1604835" y="293884"/>
                    <a:pt x="1569673" y="293884"/>
                  </a:cubicBezTo>
                  <a:lnTo>
                    <a:pt x="63667" y="293884"/>
                  </a:lnTo>
                  <a:cubicBezTo>
                    <a:pt x="28505" y="293884"/>
                    <a:pt x="0" y="265380"/>
                    <a:pt x="0" y="230217"/>
                  </a:cubicBezTo>
                  <a:lnTo>
                    <a:pt x="0" y="63667"/>
                  </a:lnTo>
                  <a:cubicBezTo>
                    <a:pt x="0" y="28505"/>
                    <a:pt x="28505" y="0"/>
                    <a:pt x="63667" y="0"/>
                  </a:cubicBezTo>
                  <a:close/>
                </a:path>
              </a:pathLst>
            </a:custGeom>
            <a:solidFill>
              <a:srgbClr val="485274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66675"/>
              <a:ext cx="1633340" cy="3605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899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12859039" y="3881729"/>
            <a:ext cx="5428961" cy="3700681"/>
          </a:xfrm>
          <a:custGeom>
            <a:avLst/>
            <a:gdLst/>
            <a:ahLst/>
            <a:cxnLst/>
            <a:rect l="l" t="t" r="r" b="b"/>
            <a:pathLst>
              <a:path w="5428961" h="3700681">
                <a:moveTo>
                  <a:pt x="0" y="0"/>
                </a:moveTo>
                <a:lnTo>
                  <a:pt x="5428961" y="0"/>
                </a:lnTo>
                <a:lnTo>
                  <a:pt x="5428961" y="3700682"/>
                </a:lnTo>
                <a:lnTo>
                  <a:pt x="0" y="370068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39303" b="-134856"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5272838" y="1679442"/>
            <a:ext cx="7315200" cy="252707"/>
          </a:xfrm>
          <a:custGeom>
            <a:avLst/>
            <a:gdLst/>
            <a:ahLst/>
            <a:cxnLst/>
            <a:rect l="l" t="t" r="r" b="b"/>
            <a:pathLst>
              <a:path w="7315200" h="252707">
                <a:moveTo>
                  <a:pt x="0" y="0"/>
                </a:moveTo>
                <a:lnTo>
                  <a:pt x="7315200" y="0"/>
                </a:lnTo>
                <a:lnTo>
                  <a:pt x="7315200" y="252707"/>
                </a:lnTo>
                <a:lnTo>
                  <a:pt x="0" y="25270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3886033" y="550221"/>
            <a:ext cx="10515934" cy="8335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77"/>
              </a:lnSpc>
            </a:pPr>
            <a:r>
              <a:rPr lang="en-US" sz="7200" dirty="0">
                <a:solidFill>
                  <a:srgbClr val="000000"/>
                </a:solidFill>
                <a:latin typeface="Perpetua Titling MT" panose="02020502060505020804" pitchFamily="18" charset="0"/>
                <a:ea typeface="Nirmala UI" panose="020B0502040204020203" pitchFamily="34" charset="0"/>
                <a:cs typeface="Nirmala UI" panose="020B0502040204020203" pitchFamily="34" charset="0"/>
                <a:sym typeface="Safira March"/>
              </a:rPr>
              <a:t>SYSTEM  DIAGRAM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002055" y="0"/>
            <a:ext cx="4620888" cy="2589574"/>
          </a:xfrm>
          <a:custGeom>
            <a:avLst/>
            <a:gdLst/>
            <a:ahLst/>
            <a:cxnLst/>
            <a:rect l="l" t="t" r="r" b="b"/>
            <a:pathLst>
              <a:path w="4620888" h="2589574">
                <a:moveTo>
                  <a:pt x="0" y="0"/>
                </a:moveTo>
                <a:lnTo>
                  <a:pt x="4620888" y="0"/>
                </a:lnTo>
                <a:lnTo>
                  <a:pt x="4620888" y="2589574"/>
                </a:lnTo>
                <a:lnTo>
                  <a:pt x="0" y="25895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130504">
            <a:off x="-1743022" y="7438819"/>
            <a:ext cx="7629294" cy="7828566"/>
          </a:xfrm>
          <a:custGeom>
            <a:avLst/>
            <a:gdLst/>
            <a:ahLst/>
            <a:cxnLst/>
            <a:rect l="l" t="t" r="r" b="b"/>
            <a:pathLst>
              <a:path w="7629294" h="7828566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1130504">
            <a:off x="15171396" y="-3295064"/>
            <a:ext cx="7629294" cy="7828566"/>
          </a:xfrm>
          <a:custGeom>
            <a:avLst/>
            <a:gdLst/>
            <a:ahLst/>
            <a:cxnLst/>
            <a:rect l="l" t="t" r="r" b="b"/>
            <a:pathLst>
              <a:path w="7629294" h="7828566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819836" y="7974192"/>
            <a:ext cx="4620888" cy="2589574"/>
          </a:xfrm>
          <a:custGeom>
            <a:avLst/>
            <a:gdLst/>
            <a:ahLst/>
            <a:cxnLst/>
            <a:rect l="l" t="t" r="r" b="b"/>
            <a:pathLst>
              <a:path w="4620888" h="2589574">
                <a:moveTo>
                  <a:pt x="0" y="0"/>
                </a:moveTo>
                <a:lnTo>
                  <a:pt x="4620887" y="0"/>
                </a:lnTo>
                <a:lnTo>
                  <a:pt x="4620887" y="2589574"/>
                </a:lnTo>
                <a:lnTo>
                  <a:pt x="0" y="25895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9389918" y="3749333"/>
            <a:ext cx="8400744" cy="6046232"/>
            <a:chOff x="0" y="0"/>
            <a:chExt cx="2212542" cy="159242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212541" cy="1592423"/>
            </a:xfrm>
            <a:custGeom>
              <a:avLst/>
              <a:gdLst/>
              <a:ahLst/>
              <a:cxnLst/>
              <a:rect l="l" t="t" r="r" b="b"/>
              <a:pathLst>
                <a:path w="2212541" h="1592423">
                  <a:moveTo>
                    <a:pt x="47000" y="0"/>
                  </a:moveTo>
                  <a:lnTo>
                    <a:pt x="2165541" y="0"/>
                  </a:lnTo>
                  <a:cubicBezTo>
                    <a:pt x="2178006" y="0"/>
                    <a:pt x="2189961" y="4952"/>
                    <a:pt x="2198775" y="13766"/>
                  </a:cubicBezTo>
                  <a:cubicBezTo>
                    <a:pt x="2207590" y="22580"/>
                    <a:pt x="2212541" y="34535"/>
                    <a:pt x="2212541" y="47000"/>
                  </a:cubicBezTo>
                  <a:lnTo>
                    <a:pt x="2212541" y="1545423"/>
                  </a:lnTo>
                  <a:cubicBezTo>
                    <a:pt x="2212541" y="1557888"/>
                    <a:pt x="2207590" y="1569843"/>
                    <a:pt x="2198775" y="1578657"/>
                  </a:cubicBezTo>
                  <a:cubicBezTo>
                    <a:pt x="2189961" y="1587472"/>
                    <a:pt x="2178006" y="1592423"/>
                    <a:pt x="2165541" y="1592423"/>
                  </a:cubicBezTo>
                  <a:lnTo>
                    <a:pt x="47000" y="1592423"/>
                  </a:lnTo>
                  <a:cubicBezTo>
                    <a:pt x="34535" y="1592423"/>
                    <a:pt x="22580" y="1587472"/>
                    <a:pt x="13766" y="1578657"/>
                  </a:cubicBezTo>
                  <a:cubicBezTo>
                    <a:pt x="4952" y="1569843"/>
                    <a:pt x="0" y="1557888"/>
                    <a:pt x="0" y="1545423"/>
                  </a:cubicBezTo>
                  <a:lnTo>
                    <a:pt x="0" y="47000"/>
                  </a:lnTo>
                  <a:cubicBezTo>
                    <a:pt x="0" y="34535"/>
                    <a:pt x="4952" y="22580"/>
                    <a:pt x="13766" y="13766"/>
                  </a:cubicBezTo>
                  <a:cubicBezTo>
                    <a:pt x="22580" y="4952"/>
                    <a:pt x="34535" y="0"/>
                    <a:pt x="47000" y="0"/>
                  </a:cubicBezTo>
                  <a:close/>
                </a:path>
              </a:pathLst>
            </a:custGeom>
            <a:solidFill>
              <a:srgbClr val="8691BA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2212542" cy="16305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535438" y="3894806"/>
            <a:ext cx="8463089" cy="5900760"/>
            <a:chOff x="0" y="0"/>
            <a:chExt cx="2228962" cy="155411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228962" cy="1554110"/>
            </a:xfrm>
            <a:custGeom>
              <a:avLst/>
              <a:gdLst/>
              <a:ahLst/>
              <a:cxnLst/>
              <a:rect l="l" t="t" r="r" b="b"/>
              <a:pathLst>
                <a:path w="2228962" h="1554110">
                  <a:moveTo>
                    <a:pt x="46654" y="0"/>
                  </a:moveTo>
                  <a:lnTo>
                    <a:pt x="2182308" y="0"/>
                  </a:lnTo>
                  <a:cubicBezTo>
                    <a:pt x="2208074" y="0"/>
                    <a:pt x="2228962" y="20888"/>
                    <a:pt x="2228962" y="46654"/>
                  </a:cubicBezTo>
                  <a:lnTo>
                    <a:pt x="2228962" y="1507455"/>
                  </a:lnTo>
                  <a:cubicBezTo>
                    <a:pt x="2228962" y="1533222"/>
                    <a:pt x="2208074" y="1554110"/>
                    <a:pt x="2182308" y="1554110"/>
                  </a:cubicBezTo>
                  <a:lnTo>
                    <a:pt x="46654" y="1554110"/>
                  </a:lnTo>
                  <a:cubicBezTo>
                    <a:pt x="20888" y="1554110"/>
                    <a:pt x="0" y="1533222"/>
                    <a:pt x="0" y="1507455"/>
                  </a:cubicBezTo>
                  <a:lnTo>
                    <a:pt x="0" y="46654"/>
                  </a:lnTo>
                  <a:cubicBezTo>
                    <a:pt x="0" y="20888"/>
                    <a:pt x="20888" y="0"/>
                    <a:pt x="46654" y="0"/>
                  </a:cubicBezTo>
                  <a:close/>
                </a:path>
              </a:pathLst>
            </a:custGeom>
            <a:solidFill>
              <a:srgbClr val="8691BA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2228962" cy="15922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5486400" y="1689641"/>
            <a:ext cx="7315200" cy="252707"/>
          </a:xfrm>
          <a:custGeom>
            <a:avLst/>
            <a:gdLst/>
            <a:ahLst/>
            <a:cxnLst/>
            <a:rect l="l" t="t" r="r" b="b"/>
            <a:pathLst>
              <a:path w="7315200" h="252707">
                <a:moveTo>
                  <a:pt x="0" y="0"/>
                </a:moveTo>
                <a:lnTo>
                  <a:pt x="7315200" y="0"/>
                </a:lnTo>
                <a:lnTo>
                  <a:pt x="7315200" y="252707"/>
                </a:lnTo>
                <a:lnTo>
                  <a:pt x="0" y="25270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1081783" y="3139458"/>
            <a:ext cx="4476697" cy="1219751"/>
            <a:chOff x="0" y="0"/>
            <a:chExt cx="1179048" cy="321251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179048" cy="321251"/>
            </a:xfrm>
            <a:custGeom>
              <a:avLst/>
              <a:gdLst/>
              <a:ahLst/>
              <a:cxnLst/>
              <a:rect l="l" t="t" r="r" b="b"/>
              <a:pathLst>
                <a:path w="1179048" h="321251">
                  <a:moveTo>
                    <a:pt x="88198" y="0"/>
                  </a:moveTo>
                  <a:lnTo>
                    <a:pt x="1090849" y="0"/>
                  </a:lnTo>
                  <a:cubicBezTo>
                    <a:pt x="1139560" y="0"/>
                    <a:pt x="1179048" y="39488"/>
                    <a:pt x="1179048" y="88198"/>
                  </a:cubicBezTo>
                  <a:lnTo>
                    <a:pt x="1179048" y="233053"/>
                  </a:lnTo>
                  <a:cubicBezTo>
                    <a:pt x="1179048" y="256445"/>
                    <a:pt x="1169755" y="278878"/>
                    <a:pt x="1153215" y="295419"/>
                  </a:cubicBezTo>
                  <a:cubicBezTo>
                    <a:pt x="1136675" y="311959"/>
                    <a:pt x="1114241" y="321251"/>
                    <a:pt x="1090849" y="321251"/>
                  </a:cubicBezTo>
                  <a:lnTo>
                    <a:pt x="88198" y="321251"/>
                  </a:lnTo>
                  <a:cubicBezTo>
                    <a:pt x="64807" y="321251"/>
                    <a:pt x="42373" y="311959"/>
                    <a:pt x="25833" y="295419"/>
                  </a:cubicBezTo>
                  <a:cubicBezTo>
                    <a:pt x="9292" y="278878"/>
                    <a:pt x="0" y="256445"/>
                    <a:pt x="0" y="233053"/>
                  </a:cubicBezTo>
                  <a:lnTo>
                    <a:pt x="0" y="88198"/>
                  </a:lnTo>
                  <a:cubicBezTo>
                    <a:pt x="0" y="64807"/>
                    <a:pt x="9292" y="42373"/>
                    <a:pt x="25833" y="25833"/>
                  </a:cubicBezTo>
                  <a:cubicBezTo>
                    <a:pt x="42373" y="9292"/>
                    <a:pt x="64807" y="0"/>
                    <a:pt x="88198" y="0"/>
                  </a:cubicBezTo>
                  <a:close/>
                </a:path>
              </a:pathLst>
            </a:custGeom>
            <a:solidFill>
              <a:srgbClr val="485274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66675"/>
              <a:ext cx="1179048" cy="3879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899"/>
                </a:lnSpc>
              </a:pPr>
              <a:r>
                <a:rPr lang="en-US" sz="3499">
                  <a:solidFill>
                    <a:srgbClr val="FFFFFF"/>
                  </a:solidFill>
                  <a:latin typeface="Higuen Elegant Serif"/>
                  <a:ea typeface="Higuen Elegant Serif"/>
                  <a:cs typeface="Higuen Elegant Serif"/>
                  <a:sym typeface="Higuen Elegant Serif"/>
                </a:rPr>
                <a:t>Challenges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2980845" y="2931639"/>
            <a:ext cx="4018849" cy="1219751"/>
            <a:chOff x="0" y="0"/>
            <a:chExt cx="1058462" cy="321251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058462" cy="321251"/>
            </a:xfrm>
            <a:custGeom>
              <a:avLst/>
              <a:gdLst/>
              <a:ahLst/>
              <a:cxnLst/>
              <a:rect l="l" t="t" r="r" b="b"/>
              <a:pathLst>
                <a:path w="1058462" h="321251">
                  <a:moveTo>
                    <a:pt x="98247" y="0"/>
                  </a:moveTo>
                  <a:lnTo>
                    <a:pt x="960216" y="0"/>
                  </a:lnTo>
                  <a:cubicBezTo>
                    <a:pt x="1014476" y="0"/>
                    <a:pt x="1058462" y="43986"/>
                    <a:pt x="1058462" y="98247"/>
                  </a:cubicBezTo>
                  <a:lnTo>
                    <a:pt x="1058462" y="223005"/>
                  </a:lnTo>
                  <a:cubicBezTo>
                    <a:pt x="1058462" y="277265"/>
                    <a:pt x="1014476" y="321251"/>
                    <a:pt x="960216" y="321251"/>
                  </a:cubicBezTo>
                  <a:lnTo>
                    <a:pt x="98247" y="321251"/>
                  </a:lnTo>
                  <a:cubicBezTo>
                    <a:pt x="43986" y="321251"/>
                    <a:pt x="0" y="277265"/>
                    <a:pt x="0" y="223005"/>
                  </a:cubicBezTo>
                  <a:lnTo>
                    <a:pt x="0" y="98247"/>
                  </a:lnTo>
                  <a:cubicBezTo>
                    <a:pt x="0" y="43986"/>
                    <a:pt x="43986" y="0"/>
                    <a:pt x="98247" y="0"/>
                  </a:cubicBezTo>
                  <a:close/>
                </a:path>
              </a:pathLst>
            </a:custGeom>
            <a:solidFill>
              <a:srgbClr val="485274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66675"/>
              <a:ext cx="1058462" cy="3879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899"/>
                </a:lnSpc>
              </a:pPr>
              <a:r>
                <a:rPr lang="en-US" sz="3499" dirty="0">
                  <a:solidFill>
                    <a:srgbClr val="FFFFFF"/>
                  </a:solidFill>
                  <a:latin typeface="Higuen Elegant Serif"/>
                  <a:ea typeface="Higuen Elegant Serif"/>
                  <a:cs typeface="Higuen Elegant Serif"/>
                  <a:sym typeface="Higuen Elegant Serif"/>
                </a:rPr>
                <a:t>Solutions</a:t>
              </a:r>
            </a:p>
          </p:txBody>
        </p:sp>
      </p:grpSp>
      <p:sp>
        <p:nvSpPr>
          <p:cNvPr id="19" name="Freeform 19"/>
          <p:cNvSpPr/>
          <p:nvPr/>
        </p:nvSpPr>
        <p:spPr>
          <a:xfrm>
            <a:off x="8155072" y="2093991"/>
            <a:ext cx="2902804" cy="4114800"/>
          </a:xfrm>
          <a:custGeom>
            <a:avLst/>
            <a:gdLst/>
            <a:ahLst/>
            <a:cxnLst/>
            <a:rect l="l" t="t" r="r" b="b"/>
            <a:pathLst>
              <a:path w="2902804" h="4114800">
                <a:moveTo>
                  <a:pt x="0" y="0"/>
                </a:moveTo>
                <a:lnTo>
                  <a:pt x="2902805" y="0"/>
                </a:lnTo>
                <a:lnTo>
                  <a:pt x="290280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3886033" y="589808"/>
            <a:ext cx="10515934" cy="8335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77"/>
              </a:lnSpc>
            </a:pPr>
            <a:r>
              <a:rPr lang="en-US" sz="7200" dirty="0">
                <a:solidFill>
                  <a:srgbClr val="000000"/>
                </a:solidFill>
                <a:latin typeface="Perpetua Titling MT" panose="02020502060505020804" pitchFamily="18" charset="0"/>
                <a:ea typeface="Safira March"/>
                <a:cs typeface="Safira March"/>
                <a:sym typeface="Safira March"/>
              </a:rPr>
              <a:t>CHALLENGES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773997" y="4506794"/>
            <a:ext cx="7187477" cy="59068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70"/>
              </a:lnSpc>
            </a:pPr>
            <a:r>
              <a:rPr lang="en-US" sz="4028" dirty="0">
                <a:solidFill>
                  <a:srgbClr val="FFFFFF"/>
                </a:solidFill>
                <a:latin typeface="Arapey"/>
                <a:ea typeface="Arapey"/>
                <a:cs typeface="Arapey"/>
                <a:sym typeface="Arapey"/>
              </a:rPr>
              <a:t>The speech-to-text system struggled with varying accents, noise interference, and medical jargon.</a:t>
            </a:r>
          </a:p>
          <a:p>
            <a:pPr algn="just">
              <a:lnSpc>
                <a:spcPts val="4270"/>
              </a:lnSpc>
            </a:pPr>
            <a:endParaRPr lang="en-US" sz="4028" dirty="0">
              <a:solidFill>
                <a:srgbClr val="FFFFFF"/>
              </a:solidFill>
              <a:latin typeface="Arapey"/>
              <a:ea typeface="Arapey"/>
              <a:cs typeface="Arapey"/>
              <a:sym typeface="Arapey"/>
            </a:endParaRPr>
          </a:p>
          <a:p>
            <a:pPr algn="just">
              <a:lnSpc>
                <a:spcPts val="4270"/>
              </a:lnSpc>
            </a:pPr>
            <a:r>
              <a:rPr lang="en-US" sz="4028" dirty="0">
                <a:solidFill>
                  <a:srgbClr val="FFFFFF"/>
                </a:solidFill>
                <a:latin typeface="Arapey"/>
                <a:ea typeface="Arapey"/>
                <a:cs typeface="Arapey"/>
                <a:sym typeface="Arapey"/>
              </a:rPr>
              <a:t>Designing a scalable database for multiple hospitals to handle diverse patient data and real-time requests.</a:t>
            </a:r>
          </a:p>
          <a:p>
            <a:pPr algn="just">
              <a:lnSpc>
                <a:spcPts val="4270"/>
              </a:lnSpc>
            </a:pPr>
            <a:endParaRPr lang="en-US" sz="4028" dirty="0">
              <a:solidFill>
                <a:srgbClr val="FFFFFF"/>
              </a:solidFill>
              <a:latin typeface="Arapey"/>
              <a:ea typeface="Arapey"/>
              <a:cs typeface="Arapey"/>
              <a:sym typeface="Arapey"/>
            </a:endParaRPr>
          </a:p>
          <a:p>
            <a:pPr algn="just">
              <a:lnSpc>
                <a:spcPts val="4270"/>
              </a:lnSpc>
            </a:pPr>
            <a:endParaRPr lang="en-US" sz="4028" dirty="0">
              <a:solidFill>
                <a:srgbClr val="FFFFFF"/>
              </a:solidFill>
              <a:latin typeface="Arapey"/>
              <a:ea typeface="Arapey"/>
              <a:cs typeface="Arapey"/>
              <a:sym typeface="Arapey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0270856" y="4506794"/>
            <a:ext cx="7175480" cy="4762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04"/>
              </a:lnSpc>
            </a:pPr>
            <a:r>
              <a:rPr lang="en-US" sz="3966" dirty="0">
                <a:solidFill>
                  <a:srgbClr val="FFFFFF"/>
                </a:solidFill>
                <a:latin typeface="Arapey"/>
                <a:ea typeface="Arapey"/>
                <a:cs typeface="Arapey"/>
                <a:sym typeface="Arapey"/>
              </a:rPr>
              <a:t>Tuned the API parameters for accuracy and utilized Azure Speech Services with a domain-specific vocabulary.</a:t>
            </a:r>
          </a:p>
          <a:p>
            <a:pPr algn="just">
              <a:lnSpc>
                <a:spcPts val="4204"/>
              </a:lnSpc>
            </a:pPr>
            <a:endParaRPr lang="en-US" sz="3966" dirty="0">
              <a:solidFill>
                <a:srgbClr val="FFFFFF"/>
              </a:solidFill>
              <a:latin typeface="Arapey"/>
              <a:ea typeface="Arapey"/>
              <a:cs typeface="Arapey"/>
              <a:sym typeface="Arapey"/>
            </a:endParaRPr>
          </a:p>
          <a:p>
            <a:pPr algn="just">
              <a:lnSpc>
                <a:spcPts val="4204"/>
              </a:lnSpc>
            </a:pPr>
            <a:r>
              <a:rPr lang="en-US" sz="3966" dirty="0">
                <a:solidFill>
                  <a:srgbClr val="FFFFFF"/>
                </a:solidFill>
                <a:latin typeface="Arapey"/>
                <a:ea typeface="Arapey"/>
                <a:cs typeface="Arapey"/>
                <a:sym typeface="Arapey"/>
              </a:rPr>
              <a:t>Used MongoDB for its flexible schema and horizontal scaling capabilities.</a:t>
            </a:r>
          </a:p>
          <a:p>
            <a:pPr algn="just">
              <a:lnSpc>
                <a:spcPts val="4204"/>
              </a:lnSpc>
            </a:pPr>
            <a:endParaRPr lang="en-US" sz="3966" dirty="0">
              <a:solidFill>
                <a:srgbClr val="FFFFFF"/>
              </a:solidFill>
              <a:latin typeface="Arapey"/>
              <a:ea typeface="Arapey"/>
              <a:cs typeface="Arapey"/>
              <a:sym typeface="Arapey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268</TotalTime>
  <Words>450</Words>
  <Application>Microsoft Office PowerPoint</Application>
  <PresentationFormat>Custom</PresentationFormat>
  <Paragraphs>74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1" baseType="lpstr">
      <vt:lpstr>Open Sans</vt:lpstr>
      <vt:lpstr>Arapey</vt:lpstr>
      <vt:lpstr>Higuen Elegant Serif</vt:lpstr>
      <vt:lpstr>Arial</vt:lpstr>
      <vt:lpstr>Arapey Bold</vt:lpstr>
      <vt:lpstr>Perpetua Titling MT</vt:lpstr>
      <vt:lpstr>Safira March</vt:lpstr>
      <vt:lpstr>Calibri</vt:lpstr>
      <vt:lpstr>Antonio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Care Connect</dc:title>
  <dc:creator>Sakshi Shah</dc:creator>
  <cp:lastModifiedBy>Purbasa Bhaduri</cp:lastModifiedBy>
  <cp:revision>4</cp:revision>
  <dcterms:created xsi:type="dcterms:W3CDTF">2006-08-16T00:00:00Z</dcterms:created>
  <dcterms:modified xsi:type="dcterms:W3CDTF">2025-02-03T14:50:48Z</dcterms:modified>
  <dc:identifier>DAGd8RTPT74</dc:identifier>
</cp:coreProperties>
</file>